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Marcellus"/>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23" roundtripDataSignature="AMtx7mjyUZ7QEo+KV4Ddb2AOoXzvhPd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Marcellus-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Welcome to my presentation on "Conflict Serializability" in the context of Database Management System.</a:t>
            </a:r>
            <a:endParaRPr/>
          </a:p>
          <a:p>
            <a:pPr indent="0" lvl="0" marL="0" rtl="0" algn="l">
              <a:lnSpc>
                <a:spcPct val="100000"/>
              </a:lnSpc>
              <a:spcBef>
                <a:spcPts val="0"/>
              </a:spcBef>
              <a:spcAft>
                <a:spcPts val="0"/>
              </a:spcAft>
              <a:buSzPts val="1400"/>
              <a:buNone/>
            </a:pPr>
            <a:r>
              <a:rPr lang="en-US"/>
              <a:t>My name is Chandana Galgali, and today, I will be discussing the concept of conflict serializability and its significance in ensuring the correctness and consistency of concurrent transactions.</a:t>
            </a:r>
            <a:endParaRPr/>
          </a:p>
          <a:p>
            <a:pPr indent="0" lvl="0" marL="0" rtl="0" algn="l">
              <a:lnSpc>
                <a:spcPct val="100000"/>
              </a:lnSpc>
              <a:spcBef>
                <a:spcPts val="0"/>
              </a:spcBef>
              <a:spcAft>
                <a:spcPts val="0"/>
              </a:spcAft>
              <a:buSzPts val="1400"/>
              <a:buNone/>
            </a:pPr>
            <a:r>
              <a:rPr lang="en-US"/>
              <a:t>Let's dive into the world of database management systems and explore the fascinating topic of conflict serializability.</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271783fc19_0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understand conflict serializability, let's first grasp the concept of serializability itself.</a:t>
            </a:r>
            <a:endParaRPr/>
          </a:p>
          <a:p>
            <a:pPr indent="0" lvl="0" marL="0" rtl="0" algn="l">
              <a:lnSpc>
                <a:spcPct val="100000"/>
              </a:lnSpc>
              <a:spcBef>
                <a:spcPts val="0"/>
              </a:spcBef>
              <a:spcAft>
                <a:spcPts val="0"/>
              </a:spcAft>
              <a:buSzPts val="1400"/>
              <a:buNone/>
            </a:pPr>
            <a:r>
              <a:rPr lang="en-US"/>
              <a:t>Serializability refers to the property of a schedule in which the execution of concurrent transactions appears as if they were executed sequentially, one after another.</a:t>
            </a:r>
            <a:endParaRPr/>
          </a:p>
          <a:p>
            <a:pPr indent="0" lvl="0" marL="0" rtl="0" algn="l">
              <a:lnSpc>
                <a:spcPct val="100000"/>
              </a:lnSpc>
              <a:spcBef>
                <a:spcPts val="0"/>
              </a:spcBef>
              <a:spcAft>
                <a:spcPts val="0"/>
              </a:spcAft>
              <a:buSzPts val="1400"/>
              <a:buNone/>
            </a:pPr>
            <a:r>
              <a:rPr lang="en-US"/>
              <a:t>It ensures that the final state of the database remains consistent and reflects the correct outcome of the transactions.</a:t>
            </a:r>
            <a:endParaRPr/>
          </a:p>
          <a:p>
            <a:pPr indent="0" lvl="0" marL="0" rtl="0" algn="l">
              <a:lnSpc>
                <a:spcPct val="100000"/>
              </a:lnSpc>
              <a:spcBef>
                <a:spcPts val="0"/>
              </a:spcBef>
              <a:spcAft>
                <a:spcPts val="0"/>
              </a:spcAft>
              <a:buSzPts val="1400"/>
              <a:buNone/>
            </a:pPr>
            <a:r>
              <a:rPr lang="en-US"/>
              <a:t>A schedule is a sequence of operations from different transactions, and it can be represented as a timeline.</a:t>
            </a:r>
            <a:endParaRPr/>
          </a:p>
        </p:txBody>
      </p:sp>
      <p:sp>
        <p:nvSpPr>
          <p:cNvPr id="198" name="Google Shape;198;g3271783fc19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Conflict serializability is a specific type of serializability that focuses on the conflicts between operations in concurrent transactions.</a:t>
            </a:r>
            <a:endParaRPr/>
          </a:p>
          <a:p>
            <a:pPr indent="0" lvl="0" marL="0" rtl="0" algn="l">
              <a:lnSpc>
                <a:spcPct val="100000"/>
              </a:lnSpc>
              <a:spcBef>
                <a:spcPts val="0"/>
              </a:spcBef>
              <a:spcAft>
                <a:spcPts val="0"/>
              </a:spcAft>
              <a:buSzPts val="1400"/>
              <a:buNone/>
            </a:pPr>
            <a:r>
              <a:rPr lang="en-US"/>
              <a:t>Conflicting operations are those that access or modify the same data item and have the potential to create interference or inconsistency.</a:t>
            </a:r>
            <a:endParaRPr/>
          </a:p>
          <a:p>
            <a:pPr indent="0" lvl="0" marL="0" rtl="0" algn="l">
              <a:lnSpc>
                <a:spcPct val="100000"/>
              </a:lnSpc>
              <a:spcBef>
                <a:spcPts val="0"/>
              </a:spcBef>
              <a:spcAft>
                <a:spcPts val="0"/>
              </a:spcAft>
              <a:buSzPts val="1400"/>
              <a:buNone/>
            </a:pPr>
            <a:r>
              <a:rPr lang="en-US"/>
              <a:t>By analyzing the conflicts between operations, we can determine if a schedule is conflict serializable.</a:t>
            </a:r>
            <a:endParaRPr/>
          </a:p>
        </p:txBody>
      </p:sp>
      <p:sp>
        <p:nvSpPr>
          <p:cNvPr id="210" name="Google Shape;21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71783fc19_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Conflict serializability is a specific type of serializability that focuses on the conflicts between operations in concurrent transactions.</a:t>
            </a:r>
            <a:endParaRPr/>
          </a:p>
          <a:p>
            <a:pPr indent="0" lvl="0" marL="0" rtl="0" algn="l">
              <a:lnSpc>
                <a:spcPct val="100000"/>
              </a:lnSpc>
              <a:spcBef>
                <a:spcPts val="0"/>
              </a:spcBef>
              <a:spcAft>
                <a:spcPts val="0"/>
              </a:spcAft>
              <a:buSzPts val="1400"/>
              <a:buNone/>
            </a:pPr>
            <a:r>
              <a:rPr lang="en-US"/>
              <a:t>Conflicting operations are those that access or modify the same data item and have the potential to create interference or inconsistency.</a:t>
            </a:r>
            <a:endParaRPr/>
          </a:p>
          <a:p>
            <a:pPr indent="0" lvl="0" marL="0" rtl="0" algn="l">
              <a:lnSpc>
                <a:spcPct val="100000"/>
              </a:lnSpc>
              <a:spcBef>
                <a:spcPts val="0"/>
              </a:spcBef>
              <a:spcAft>
                <a:spcPts val="0"/>
              </a:spcAft>
              <a:buSzPts val="1400"/>
              <a:buNone/>
            </a:pPr>
            <a:r>
              <a:rPr lang="en-US"/>
              <a:t>By analyzing the conflicts between operations, we can determine if a schedule is conflict serializable.</a:t>
            </a:r>
            <a:endParaRPr/>
          </a:p>
        </p:txBody>
      </p:sp>
      <p:sp>
        <p:nvSpPr>
          <p:cNvPr id="221" name="Google Shape;221;g3271783fc19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71783fc19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Conflict serializability is a specific type of serializability that focuses on the conflicts between operations in concurrent transactions.</a:t>
            </a:r>
            <a:endParaRPr/>
          </a:p>
          <a:p>
            <a:pPr indent="0" lvl="0" marL="0" rtl="0" algn="l">
              <a:lnSpc>
                <a:spcPct val="100000"/>
              </a:lnSpc>
              <a:spcBef>
                <a:spcPts val="0"/>
              </a:spcBef>
              <a:spcAft>
                <a:spcPts val="0"/>
              </a:spcAft>
              <a:buSzPts val="1400"/>
              <a:buNone/>
            </a:pPr>
            <a:r>
              <a:rPr lang="en-US"/>
              <a:t>Conflicting operations are those that access or modify the same data item and have the potential to create interference or inconsistency.</a:t>
            </a:r>
            <a:endParaRPr/>
          </a:p>
          <a:p>
            <a:pPr indent="0" lvl="0" marL="0" rtl="0" algn="l">
              <a:lnSpc>
                <a:spcPct val="100000"/>
              </a:lnSpc>
              <a:spcBef>
                <a:spcPts val="0"/>
              </a:spcBef>
              <a:spcAft>
                <a:spcPts val="0"/>
              </a:spcAft>
              <a:buSzPts val="1400"/>
              <a:buNone/>
            </a:pPr>
            <a:r>
              <a:rPr lang="en-US"/>
              <a:t>By analyzing the conflicts between operations, we can determine if a schedule is conflict serializable.</a:t>
            </a:r>
            <a:endParaRPr/>
          </a:p>
        </p:txBody>
      </p:sp>
      <p:sp>
        <p:nvSpPr>
          <p:cNvPr id="236" name="Google Shape;236;g3271783fc19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469f71cb5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conclusion, conflict serializability is a crucial concept in database management systems to ensure the correctness and consistency of concurrent transactions.</a:t>
            </a:r>
            <a:endParaRPr/>
          </a:p>
          <a:p>
            <a:pPr indent="0" lvl="0" marL="0" rtl="0" algn="l">
              <a:lnSpc>
                <a:spcPct val="100000"/>
              </a:lnSpc>
              <a:spcBef>
                <a:spcPts val="0"/>
              </a:spcBef>
              <a:spcAft>
                <a:spcPts val="0"/>
              </a:spcAft>
              <a:buSzPts val="1400"/>
              <a:buNone/>
            </a:pPr>
            <a:r>
              <a:rPr lang="en-US"/>
              <a:t>By analyzing conflicts between operations using precedence graphs, we can determine if a schedule is conflict serializable.</a:t>
            </a:r>
            <a:endParaRPr/>
          </a:p>
          <a:p>
            <a:pPr indent="0" lvl="0" marL="0" rtl="0" algn="l">
              <a:lnSpc>
                <a:spcPct val="100000"/>
              </a:lnSpc>
              <a:spcBef>
                <a:spcPts val="0"/>
              </a:spcBef>
              <a:spcAft>
                <a:spcPts val="0"/>
              </a:spcAft>
              <a:buSzPts val="1400"/>
              <a:buNone/>
            </a:pPr>
            <a:r>
              <a:rPr lang="en-US"/>
              <a:t>Serializable schedules are essential for maintaining data integrity and preventing anomalies in database systems.</a:t>
            </a:r>
            <a:endParaRPr/>
          </a:p>
          <a:p>
            <a:pPr indent="0" lvl="0" marL="0" rtl="0" algn="l">
              <a:lnSpc>
                <a:spcPct val="100000"/>
              </a:lnSpc>
              <a:spcBef>
                <a:spcPts val="0"/>
              </a:spcBef>
              <a:spcAft>
                <a:spcPts val="0"/>
              </a:spcAft>
              <a:buSzPts val="1400"/>
              <a:buNone/>
            </a:pPr>
            <a:r>
              <a:rPr lang="en-US"/>
              <a:t>I hope this presentation has provided valuable insights into the concept of conflict serializability in database management systems.</a:t>
            </a:r>
            <a:endParaRPr/>
          </a:p>
          <a:p>
            <a:pPr indent="0" lvl="0" marL="0" rtl="0" algn="l">
              <a:lnSpc>
                <a:spcPct val="100000"/>
              </a:lnSpc>
              <a:spcBef>
                <a:spcPts val="0"/>
              </a:spcBef>
              <a:spcAft>
                <a:spcPts val="0"/>
              </a:spcAft>
              <a:buSzPts val="1400"/>
              <a:buNone/>
            </a:pPr>
            <a:r>
              <a:rPr lang="en-US"/>
              <a:t>Here is the reference I used in preparing this presentation. </a:t>
            </a:r>
            <a:endParaRPr/>
          </a:p>
          <a:p>
            <a:pPr indent="0" lvl="0" marL="0" rtl="0" algn="l">
              <a:lnSpc>
                <a:spcPct val="100000"/>
              </a:lnSpc>
              <a:spcBef>
                <a:spcPts val="0"/>
              </a:spcBef>
              <a:spcAft>
                <a:spcPts val="0"/>
              </a:spcAft>
              <a:buSzPts val="1400"/>
              <a:buNone/>
            </a:pPr>
            <a:r>
              <a:rPr lang="en-US"/>
              <a:t>This source can be explored for further information on conflict serializability and related topics.</a:t>
            </a:r>
            <a:endParaRPr/>
          </a:p>
          <a:p>
            <a:pPr indent="0" lvl="0" marL="0" rtl="0" algn="l">
              <a:lnSpc>
                <a:spcPct val="100000"/>
              </a:lnSpc>
              <a:spcBef>
                <a:spcPts val="0"/>
              </a:spcBef>
              <a:spcAft>
                <a:spcPts val="0"/>
              </a:spcAft>
              <a:buSzPts val="1400"/>
              <a:buNone/>
            </a:pPr>
            <a:r>
              <a:rPr lang="en-US"/>
              <a:t>Thank You!</a:t>
            </a:r>
            <a:endParaRPr/>
          </a:p>
        </p:txBody>
      </p:sp>
      <p:sp>
        <p:nvSpPr>
          <p:cNvPr id="247" name="Google Shape;247;g29469f71cb5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71783fc19_0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conclusion, conflict serializability is a crucial concept in database management systems to ensure the correctness and consistency of concurrent transactions.</a:t>
            </a:r>
            <a:endParaRPr/>
          </a:p>
          <a:p>
            <a:pPr indent="0" lvl="0" marL="0" rtl="0" algn="l">
              <a:lnSpc>
                <a:spcPct val="100000"/>
              </a:lnSpc>
              <a:spcBef>
                <a:spcPts val="0"/>
              </a:spcBef>
              <a:spcAft>
                <a:spcPts val="0"/>
              </a:spcAft>
              <a:buSzPts val="1400"/>
              <a:buNone/>
            </a:pPr>
            <a:r>
              <a:rPr lang="en-US"/>
              <a:t>By analyzing conflicts between operations using precedence graphs, we can determine if a schedule is conflict serializable.</a:t>
            </a:r>
            <a:endParaRPr/>
          </a:p>
          <a:p>
            <a:pPr indent="0" lvl="0" marL="0" rtl="0" algn="l">
              <a:lnSpc>
                <a:spcPct val="100000"/>
              </a:lnSpc>
              <a:spcBef>
                <a:spcPts val="0"/>
              </a:spcBef>
              <a:spcAft>
                <a:spcPts val="0"/>
              </a:spcAft>
              <a:buSzPts val="1400"/>
              <a:buNone/>
            </a:pPr>
            <a:r>
              <a:rPr lang="en-US"/>
              <a:t>Serializable schedules are essential for maintaining data integrity and preventing anomalies in database systems.</a:t>
            </a:r>
            <a:endParaRPr/>
          </a:p>
          <a:p>
            <a:pPr indent="0" lvl="0" marL="0" rtl="0" algn="l">
              <a:lnSpc>
                <a:spcPct val="100000"/>
              </a:lnSpc>
              <a:spcBef>
                <a:spcPts val="0"/>
              </a:spcBef>
              <a:spcAft>
                <a:spcPts val="0"/>
              </a:spcAft>
              <a:buSzPts val="1400"/>
              <a:buNone/>
            </a:pPr>
            <a:r>
              <a:rPr lang="en-US"/>
              <a:t>I hope this presentation has provided valuable insights into the concept of conflict serializability in database management systems.</a:t>
            </a:r>
            <a:endParaRPr/>
          </a:p>
          <a:p>
            <a:pPr indent="0" lvl="0" marL="0" rtl="0" algn="l">
              <a:lnSpc>
                <a:spcPct val="100000"/>
              </a:lnSpc>
              <a:spcBef>
                <a:spcPts val="0"/>
              </a:spcBef>
              <a:spcAft>
                <a:spcPts val="0"/>
              </a:spcAft>
              <a:buSzPts val="1400"/>
              <a:buNone/>
            </a:pPr>
            <a:r>
              <a:rPr lang="en-US"/>
              <a:t>Here is the reference I used in preparing this presentation. </a:t>
            </a:r>
            <a:endParaRPr/>
          </a:p>
          <a:p>
            <a:pPr indent="0" lvl="0" marL="0" rtl="0" algn="l">
              <a:lnSpc>
                <a:spcPct val="100000"/>
              </a:lnSpc>
              <a:spcBef>
                <a:spcPts val="0"/>
              </a:spcBef>
              <a:spcAft>
                <a:spcPts val="0"/>
              </a:spcAft>
              <a:buSzPts val="1400"/>
              <a:buNone/>
            </a:pPr>
            <a:r>
              <a:rPr lang="en-US"/>
              <a:t>This source can be explored for further information on conflict serializability and related topics.</a:t>
            </a:r>
            <a:endParaRPr/>
          </a:p>
          <a:p>
            <a:pPr indent="0" lvl="0" marL="0" rtl="0" algn="l">
              <a:lnSpc>
                <a:spcPct val="100000"/>
              </a:lnSpc>
              <a:spcBef>
                <a:spcPts val="0"/>
              </a:spcBef>
              <a:spcAft>
                <a:spcPts val="0"/>
              </a:spcAft>
              <a:buSzPts val="1400"/>
              <a:buNone/>
            </a:pPr>
            <a:r>
              <a:rPr lang="en-US"/>
              <a:t>Thank You!</a:t>
            </a:r>
            <a:endParaRPr/>
          </a:p>
        </p:txBody>
      </p:sp>
      <p:sp>
        <p:nvSpPr>
          <p:cNvPr id="259" name="Google Shape;259;g3271783fc19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27152007fd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the world of database management systems, conflict serializability plays a crucial role in maintaining data integrity and preventing anomalies in concurrent transactions.</a:t>
            </a:r>
            <a:endParaRPr/>
          </a:p>
          <a:p>
            <a:pPr indent="0" lvl="0" marL="0" rtl="0" algn="l">
              <a:lnSpc>
                <a:spcPct val="100000"/>
              </a:lnSpc>
              <a:spcBef>
                <a:spcPts val="0"/>
              </a:spcBef>
              <a:spcAft>
                <a:spcPts val="0"/>
              </a:spcAft>
              <a:buSzPts val="1400"/>
              <a:buNone/>
            </a:pPr>
            <a:r>
              <a:rPr lang="en-US"/>
              <a:t>Conflict serializability ensures that the execution of concurrent transactions produces the same result as if they were executed sequentially.</a:t>
            </a:r>
            <a:endParaRPr/>
          </a:p>
          <a:p>
            <a:pPr indent="0" lvl="0" marL="0" rtl="0" algn="l">
              <a:lnSpc>
                <a:spcPct val="100000"/>
              </a:lnSpc>
              <a:spcBef>
                <a:spcPts val="0"/>
              </a:spcBef>
              <a:spcAft>
                <a:spcPts val="0"/>
              </a:spcAft>
              <a:buSzPts val="1400"/>
              <a:buNone/>
            </a:pPr>
            <a:r>
              <a:rPr lang="en-US"/>
              <a:t>By guaranteeing serializability, we can ensure that the final state of the database remains consistent and reflects the correct outcome of the transactions.</a:t>
            </a:r>
            <a:endParaRPr/>
          </a:p>
        </p:txBody>
      </p:sp>
      <p:sp>
        <p:nvSpPr>
          <p:cNvPr id="271" name="Google Shape;271;g327152007fd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the world of database management systems, conflict serializability plays a crucial role in maintaining data integrity and preventing anomalies in concurrent transactions.</a:t>
            </a:r>
            <a:endParaRPr/>
          </a:p>
          <a:p>
            <a:pPr indent="0" lvl="0" marL="0" rtl="0" algn="l">
              <a:lnSpc>
                <a:spcPct val="100000"/>
              </a:lnSpc>
              <a:spcBef>
                <a:spcPts val="0"/>
              </a:spcBef>
              <a:spcAft>
                <a:spcPts val="0"/>
              </a:spcAft>
              <a:buSzPts val="1400"/>
              <a:buNone/>
            </a:pPr>
            <a:r>
              <a:rPr lang="en-US"/>
              <a:t>Conflict serializability ensures that the execution of concurrent transactions produces the same result as if they were executed sequentially.</a:t>
            </a:r>
            <a:endParaRPr/>
          </a:p>
          <a:p>
            <a:pPr indent="0" lvl="0" marL="0" rtl="0" algn="l">
              <a:lnSpc>
                <a:spcPct val="100000"/>
              </a:lnSpc>
              <a:spcBef>
                <a:spcPts val="0"/>
              </a:spcBef>
              <a:spcAft>
                <a:spcPts val="0"/>
              </a:spcAft>
              <a:buSzPts val="1400"/>
              <a:buNone/>
            </a:pPr>
            <a:r>
              <a:rPr lang="en-US"/>
              <a:t>By guaranteeing serializability, we can ensure that the final state of the database remains consistent and reflects the correct outcome of the transactions.</a:t>
            </a:r>
            <a:endParaRPr/>
          </a:p>
        </p:txBody>
      </p:sp>
      <p:sp>
        <p:nvSpPr>
          <p:cNvPr id="96" name="Google Shape;9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It's important to understand that conflict serializability is just one aspect of serializability.</a:t>
            </a:r>
            <a:endParaRPr/>
          </a:p>
          <a:p>
            <a:pPr indent="0" lvl="0" marL="0" rtl="0" algn="l">
              <a:lnSpc>
                <a:spcPct val="100000"/>
              </a:lnSpc>
              <a:spcBef>
                <a:spcPts val="0"/>
              </a:spcBef>
              <a:spcAft>
                <a:spcPts val="0"/>
              </a:spcAft>
              <a:buSzPts val="1400"/>
              <a:buNone/>
            </a:pPr>
            <a:r>
              <a:rPr lang="en-US"/>
              <a:t>Serializable schedules are those that are either conflict serializable or view serializable.</a:t>
            </a:r>
            <a:endParaRPr/>
          </a:p>
          <a:p>
            <a:pPr indent="0" lvl="0" marL="0" rtl="0" algn="l">
              <a:lnSpc>
                <a:spcPct val="100000"/>
              </a:lnSpc>
              <a:spcBef>
                <a:spcPts val="0"/>
              </a:spcBef>
              <a:spcAft>
                <a:spcPts val="0"/>
              </a:spcAft>
              <a:buSzPts val="1400"/>
              <a:buNone/>
            </a:pPr>
            <a:r>
              <a:rPr lang="en-US"/>
              <a:t>Conflict serializability ensures that the schedule is free from conflicts between operations.</a:t>
            </a:r>
            <a:endParaRPr/>
          </a:p>
          <a:p>
            <a:pPr indent="0" lvl="0" marL="0" rtl="0" algn="l">
              <a:lnSpc>
                <a:spcPct val="100000"/>
              </a:lnSpc>
              <a:spcBef>
                <a:spcPts val="0"/>
              </a:spcBef>
              <a:spcAft>
                <a:spcPts val="0"/>
              </a:spcAft>
              <a:buSzPts val="1400"/>
              <a:buNone/>
            </a:pPr>
            <a:r>
              <a:rPr lang="en-US"/>
              <a:t>View serializability ensures that the schedule produces the same results as a serial execution, considering the read and write dependencies.</a:t>
            </a:r>
            <a:endParaRPr/>
          </a:p>
          <a:p>
            <a:pPr indent="0" lvl="0" marL="0" rtl="0" algn="l">
              <a:lnSpc>
                <a:spcPct val="100000"/>
              </a:lnSpc>
              <a:spcBef>
                <a:spcPts val="0"/>
              </a:spcBef>
              <a:spcAft>
                <a:spcPts val="0"/>
              </a:spcAft>
              <a:buSzPts val="1400"/>
              <a:buNone/>
            </a:pPr>
            <a:r>
              <a:rPr lang="en-US"/>
              <a:t>Both conflict serializability and view serializability are essential for maintaining data consistency and integrity.</a:t>
            </a:r>
            <a:endParaRPr/>
          </a:p>
        </p:txBody>
      </p:sp>
      <p:sp>
        <p:nvSpPr>
          <p:cNvPr id="106" name="Google Shape;10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271783fc1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It's important to understand that conflict serializability is just one aspect of serializability.</a:t>
            </a:r>
            <a:endParaRPr/>
          </a:p>
          <a:p>
            <a:pPr indent="0" lvl="0" marL="0" rtl="0" algn="l">
              <a:lnSpc>
                <a:spcPct val="100000"/>
              </a:lnSpc>
              <a:spcBef>
                <a:spcPts val="0"/>
              </a:spcBef>
              <a:spcAft>
                <a:spcPts val="0"/>
              </a:spcAft>
              <a:buSzPts val="1400"/>
              <a:buNone/>
            </a:pPr>
            <a:r>
              <a:rPr lang="en-US"/>
              <a:t>Serializable schedules are those that are either conflict serializable or view serializable.</a:t>
            </a:r>
            <a:endParaRPr/>
          </a:p>
          <a:p>
            <a:pPr indent="0" lvl="0" marL="0" rtl="0" algn="l">
              <a:lnSpc>
                <a:spcPct val="100000"/>
              </a:lnSpc>
              <a:spcBef>
                <a:spcPts val="0"/>
              </a:spcBef>
              <a:spcAft>
                <a:spcPts val="0"/>
              </a:spcAft>
              <a:buSzPts val="1400"/>
              <a:buNone/>
            </a:pPr>
            <a:r>
              <a:rPr lang="en-US"/>
              <a:t>Conflict serializability ensures that the schedule is free from conflicts between operations.</a:t>
            </a:r>
            <a:endParaRPr/>
          </a:p>
          <a:p>
            <a:pPr indent="0" lvl="0" marL="0" rtl="0" algn="l">
              <a:lnSpc>
                <a:spcPct val="100000"/>
              </a:lnSpc>
              <a:spcBef>
                <a:spcPts val="0"/>
              </a:spcBef>
              <a:spcAft>
                <a:spcPts val="0"/>
              </a:spcAft>
              <a:buSzPts val="1400"/>
              <a:buNone/>
            </a:pPr>
            <a:r>
              <a:rPr lang="en-US"/>
              <a:t>View serializability ensures that the schedule produces the same results as a serial execution, considering the read and write dependencies.</a:t>
            </a:r>
            <a:endParaRPr/>
          </a:p>
          <a:p>
            <a:pPr indent="0" lvl="0" marL="0" rtl="0" algn="l">
              <a:lnSpc>
                <a:spcPct val="100000"/>
              </a:lnSpc>
              <a:spcBef>
                <a:spcPts val="0"/>
              </a:spcBef>
              <a:spcAft>
                <a:spcPts val="0"/>
              </a:spcAft>
              <a:buSzPts val="1400"/>
              <a:buNone/>
            </a:pPr>
            <a:r>
              <a:rPr lang="en-US"/>
              <a:t>Both conflict serializability and view serializability are essential for maintaining data consistency and integrity.</a:t>
            </a:r>
            <a:endParaRPr/>
          </a:p>
        </p:txBody>
      </p:sp>
      <p:sp>
        <p:nvSpPr>
          <p:cNvPr id="118" name="Google Shape;118;g3271783fc1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271783fc19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It's important to understand that conflict serializability is just one aspect of serializability.</a:t>
            </a:r>
            <a:endParaRPr/>
          </a:p>
          <a:p>
            <a:pPr indent="0" lvl="0" marL="0" rtl="0" algn="l">
              <a:lnSpc>
                <a:spcPct val="100000"/>
              </a:lnSpc>
              <a:spcBef>
                <a:spcPts val="0"/>
              </a:spcBef>
              <a:spcAft>
                <a:spcPts val="0"/>
              </a:spcAft>
              <a:buSzPts val="1400"/>
              <a:buNone/>
            </a:pPr>
            <a:r>
              <a:rPr lang="en-US"/>
              <a:t>Serializable schedules are those that are either conflict serializable or view serializable.</a:t>
            </a:r>
            <a:endParaRPr/>
          </a:p>
          <a:p>
            <a:pPr indent="0" lvl="0" marL="0" rtl="0" algn="l">
              <a:lnSpc>
                <a:spcPct val="100000"/>
              </a:lnSpc>
              <a:spcBef>
                <a:spcPts val="0"/>
              </a:spcBef>
              <a:spcAft>
                <a:spcPts val="0"/>
              </a:spcAft>
              <a:buSzPts val="1400"/>
              <a:buNone/>
            </a:pPr>
            <a:r>
              <a:rPr lang="en-US"/>
              <a:t>Conflict serializability ensures that the schedule is free from conflicts between operations.</a:t>
            </a:r>
            <a:endParaRPr/>
          </a:p>
          <a:p>
            <a:pPr indent="0" lvl="0" marL="0" rtl="0" algn="l">
              <a:lnSpc>
                <a:spcPct val="100000"/>
              </a:lnSpc>
              <a:spcBef>
                <a:spcPts val="0"/>
              </a:spcBef>
              <a:spcAft>
                <a:spcPts val="0"/>
              </a:spcAft>
              <a:buSzPts val="1400"/>
              <a:buNone/>
            </a:pPr>
            <a:r>
              <a:rPr lang="en-US"/>
              <a:t>View serializability ensures that the schedule produces the same results as a serial execution, considering the read and write dependencies.</a:t>
            </a:r>
            <a:endParaRPr/>
          </a:p>
          <a:p>
            <a:pPr indent="0" lvl="0" marL="0" rtl="0" algn="l">
              <a:lnSpc>
                <a:spcPct val="100000"/>
              </a:lnSpc>
              <a:spcBef>
                <a:spcPts val="0"/>
              </a:spcBef>
              <a:spcAft>
                <a:spcPts val="0"/>
              </a:spcAft>
              <a:buSzPts val="1400"/>
              <a:buNone/>
            </a:pPr>
            <a:r>
              <a:rPr lang="en-US"/>
              <a:t>Both conflict serializability and view serializability are essential for maintaining data consistency and integrity.</a:t>
            </a:r>
            <a:endParaRPr/>
          </a:p>
        </p:txBody>
      </p:sp>
      <p:sp>
        <p:nvSpPr>
          <p:cNvPr id="134" name="Google Shape;134;g3271783fc19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71783fc19_0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It's important to understand that conflict serializability is just one aspect of serializability.</a:t>
            </a:r>
            <a:endParaRPr/>
          </a:p>
          <a:p>
            <a:pPr indent="0" lvl="0" marL="0" rtl="0" algn="l">
              <a:lnSpc>
                <a:spcPct val="100000"/>
              </a:lnSpc>
              <a:spcBef>
                <a:spcPts val="0"/>
              </a:spcBef>
              <a:spcAft>
                <a:spcPts val="0"/>
              </a:spcAft>
              <a:buSzPts val="1400"/>
              <a:buNone/>
            </a:pPr>
            <a:r>
              <a:rPr lang="en-US"/>
              <a:t>Serializable schedules are those that are either conflict serializable or view serializable.</a:t>
            </a:r>
            <a:endParaRPr/>
          </a:p>
          <a:p>
            <a:pPr indent="0" lvl="0" marL="0" rtl="0" algn="l">
              <a:lnSpc>
                <a:spcPct val="100000"/>
              </a:lnSpc>
              <a:spcBef>
                <a:spcPts val="0"/>
              </a:spcBef>
              <a:spcAft>
                <a:spcPts val="0"/>
              </a:spcAft>
              <a:buSzPts val="1400"/>
              <a:buNone/>
            </a:pPr>
            <a:r>
              <a:rPr lang="en-US"/>
              <a:t>Conflict serializability ensures that the schedule is free from conflicts between operations.</a:t>
            </a:r>
            <a:endParaRPr/>
          </a:p>
          <a:p>
            <a:pPr indent="0" lvl="0" marL="0" rtl="0" algn="l">
              <a:lnSpc>
                <a:spcPct val="100000"/>
              </a:lnSpc>
              <a:spcBef>
                <a:spcPts val="0"/>
              </a:spcBef>
              <a:spcAft>
                <a:spcPts val="0"/>
              </a:spcAft>
              <a:buSzPts val="1400"/>
              <a:buNone/>
            </a:pPr>
            <a:r>
              <a:rPr lang="en-US"/>
              <a:t>View serializability ensures that the schedule produces the same results as a serial execution, considering the read and write dependencies.</a:t>
            </a:r>
            <a:endParaRPr/>
          </a:p>
          <a:p>
            <a:pPr indent="0" lvl="0" marL="0" rtl="0" algn="l">
              <a:lnSpc>
                <a:spcPct val="100000"/>
              </a:lnSpc>
              <a:spcBef>
                <a:spcPts val="0"/>
              </a:spcBef>
              <a:spcAft>
                <a:spcPts val="0"/>
              </a:spcAft>
              <a:buSzPts val="1400"/>
              <a:buNone/>
            </a:pPr>
            <a:r>
              <a:rPr lang="en-US"/>
              <a:t>Both conflict serializability and view serializability are essential for maintaining data consistency and integrity.</a:t>
            </a:r>
            <a:endParaRPr/>
          </a:p>
        </p:txBody>
      </p:sp>
      <p:sp>
        <p:nvSpPr>
          <p:cNvPr id="149" name="Google Shape;149;g3271783fc19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understand conflict serializability, let's first grasp the concept of serializability itself.</a:t>
            </a:r>
            <a:endParaRPr/>
          </a:p>
          <a:p>
            <a:pPr indent="0" lvl="0" marL="0" rtl="0" algn="l">
              <a:lnSpc>
                <a:spcPct val="100000"/>
              </a:lnSpc>
              <a:spcBef>
                <a:spcPts val="0"/>
              </a:spcBef>
              <a:spcAft>
                <a:spcPts val="0"/>
              </a:spcAft>
              <a:buSzPts val="1400"/>
              <a:buNone/>
            </a:pPr>
            <a:r>
              <a:rPr lang="en-US"/>
              <a:t>Serializability refers to the property of a schedule in which the execution of concurrent transactions appears as if they were executed sequentially, one after another.</a:t>
            </a:r>
            <a:endParaRPr/>
          </a:p>
          <a:p>
            <a:pPr indent="0" lvl="0" marL="0" rtl="0" algn="l">
              <a:lnSpc>
                <a:spcPct val="100000"/>
              </a:lnSpc>
              <a:spcBef>
                <a:spcPts val="0"/>
              </a:spcBef>
              <a:spcAft>
                <a:spcPts val="0"/>
              </a:spcAft>
              <a:buSzPts val="1400"/>
              <a:buNone/>
            </a:pPr>
            <a:r>
              <a:rPr lang="en-US"/>
              <a:t>It ensures that the final state of the database remains consistent and reflects the correct outcome of the transactions.</a:t>
            </a:r>
            <a:endParaRPr/>
          </a:p>
          <a:p>
            <a:pPr indent="0" lvl="0" marL="0" rtl="0" algn="l">
              <a:lnSpc>
                <a:spcPct val="100000"/>
              </a:lnSpc>
              <a:spcBef>
                <a:spcPts val="0"/>
              </a:spcBef>
              <a:spcAft>
                <a:spcPts val="0"/>
              </a:spcAft>
              <a:buSzPts val="1400"/>
              <a:buNone/>
            </a:pPr>
            <a:r>
              <a:rPr lang="en-US"/>
              <a:t>A schedule is a sequence of operations from different transactions, and it can be represented as a timeline.</a:t>
            </a:r>
            <a:endParaRPr/>
          </a:p>
        </p:txBody>
      </p:sp>
      <p:sp>
        <p:nvSpPr>
          <p:cNvPr id="161" name="Google Shape;16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71783fc19_0_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understand conflict serializability, let's first grasp the concept of serializability itself.</a:t>
            </a:r>
            <a:endParaRPr/>
          </a:p>
          <a:p>
            <a:pPr indent="0" lvl="0" marL="0" rtl="0" algn="l">
              <a:lnSpc>
                <a:spcPct val="100000"/>
              </a:lnSpc>
              <a:spcBef>
                <a:spcPts val="0"/>
              </a:spcBef>
              <a:spcAft>
                <a:spcPts val="0"/>
              </a:spcAft>
              <a:buSzPts val="1400"/>
              <a:buNone/>
            </a:pPr>
            <a:r>
              <a:rPr lang="en-US"/>
              <a:t>Serializability refers to the property of a schedule in which the execution of concurrent transactions appears as if they were executed sequentially, one after another.</a:t>
            </a:r>
            <a:endParaRPr/>
          </a:p>
          <a:p>
            <a:pPr indent="0" lvl="0" marL="0" rtl="0" algn="l">
              <a:lnSpc>
                <a:spcPct val="100000"/>
              </a:lnSpc>
              <a:spcBef>
                <a:spcPts val="0"/>
              </a:spcBef>
              <a:spcAft>
                <a:spcPts val="0"/>
              </a:spcAft>
              <a:buSzPts val="1400"/>
              <a:buNone/>
            </a:pPr>
            <a:r>
              <a:rPr lang="en-US"/>
              <a:t>It ensures that the final state of the database remains consistent and reflects the correct outcome of the transactions.</a:t>
            </a:r>
            <a:endParaRPr/>
          </a:p>
          <a:p>
            <a:pPr indent="0" lvl="0" marL="0" rtl="0" algn="l">
              <a:lnSpc>
                <a:spcPct val="100000"/>
              </a:lnSpc>
              <a:spcBef>
                <a:spcPts val="0"/>
              </a:spcBef>
              <a:spcAft>
                <a:spcPts val="0"/>
              </a:spcAft>
              <a:buSzPts val="1400"/>
              <a:buNone/>
            </a:pPr>
            <a:r>
              <a:rPr lang="en-US"/>
              <a:t>A schedule is a sequence of operations from different transactions, and it can be represented as a timeline.</a:t>
            </a:r>
            <a:endParaRPr/>
          </a:p>
        </p:txBody>
      </p:sp>
      <p:sp>
        <p:nvSpPr>
          <p:cNvPr id="173" name="Google Shape;173;g3271783fc1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71783fc19_0_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understand conflict serializability, let's first grasp the concept of serializability itself.</a:t>
            </a:r>
            <a:endParaRPr/>
          </a:p>
          <a:p>
            <a:pPr indent="0" lvl="0" marL="0" rtl="0" algn="l">
              <a:lnSpc>
                <a:spcPct val="100000"/>
              </a:lnSpc>
              <a:spcBef>
                <a:spcPts val="0"/>
              </a:spcBef>
              <a:spcAft>
                <a:spcPts val="0"/>
              </a:spcAft>
              <a:buSzPts val="1400"/>
              <a:buNone/>
            </a:pPr>
            <a:r>
              <a:rPr lang="en-US"/>
              <a:t>Serializability refers to the property of a schedule in which the execution of concurrent transactions appears as if they were executed sequentially, one after another.</a:t>
            </a:r>
            <a:endParaRPr/>
          </a:p>
          <a:p>
            <a:pPr indent="0" lvl="0" marL="0" rtl="0" algn="l">
              <a:lnSpc>
                <a:spcPct val="100000"/>
              </a:lnSpc>
              <a:spcBef>
                <a:spcPts val="0"/>
              </a:spcBef>
              <a:spcAft>
                <a:spcPts val="0"/>
              </a:spcAft>
              <a:buSzPts val="1400"/>
              <a:buNone/>
            </a:pPr>
            <a:r>
              <a:rPr lang="en-US"/>
              <a:t>It ensures that the final state of the database remains consistent and reflects the correct outcome of the transactions.</a:t>
            </a:r>
            <a:endParaRPr/>
          </a:p>
          <a:p>
            <a:pPr indent="0" lvl="0" marL="0" rtl="0" algn="l">
              <a:lnSpc>
                <a:spcPct val="100000"/>
              </a:lnSpc>
              <a:spcBef>
                <a:spcPts val="0"/>
              </a:spcBef>
              <a:spcAft>
                <a:spcPts val="0"/>
              </a:spcAft>
              <a:buSzPts val="1400"/>
              <a:buNone/>
            </a:pPr>
            <a:r>
              <a:rPr lang="en-US"/>
              <a:t>A schedule is a sequence of operations from different transactions, and it can be represented as a timeline.</a:t>
            </a:r>
            <a:endParaRPr/>
          </a:p>
        </p:txBody>
      </p:sp>
      <p:sp>
        <p:nvSpPr>
          <p:cNvPr id="186" name="Google Shape;186;g3271783fc19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p:nvPr>
            <p:ph idx="2" type="pic"/>
          </p:nvPr>
        </p:nvSpPr>
        <p:spPr>
          <a:xfrm>
            <a:off x="5183188" y="987425"/>
            <a:ext cx="6172200" cy="4873625"/>
          </a:xfrm>
          <a:prstGeom prst="rect">
            <a:avLst/>
          </a:prstGeom>
          <a:noFill/>
          <a:ln>
            <a:noFill/>
          </a:ln>
        </p:spPr>
      </p:sp>
      <p:sp>
        <p:nvSpPr>
          <p:cNvPr id="68" name="Google Shape;6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an dir="u"/>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25000"/>
          </a:blip>
          <a:stretch>
            <a:fillRect/>
          </a:stretch>
        </a:blip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1.jp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1.jpg"/><Relationship Id="rId8"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22.jpg"/><Relationship Id="rId7"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22.jpg"/><Relationship Id="rId7" Type="http://schemas.openxmlformats.org/officeDocument/2006/relationships/image" Target="../media/image21.png"/><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22.jpg"/><Relationship Id="rId7"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22.jpg"/><Relationship Id="rId7"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22.jpg"/><Relationship Id="rId7"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1.jpg"/><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1.jp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1.jpg"/><Relationship Id="rId6" Type="http://schemas.openxmlformats.org/officeDocument/2006/relationships/image" Target="../media/image4.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28.png"/><Relationship Id="rId5" Type="http://schemas.openxmlformats.org/officeDocument/2006/relationships/image" Target="../media/image11.jpg"/><Relationship Id="rId6" Type="http://schemas.openxmlformats.org/officeDocument/2006/relationships/image" Target="../media/image4.png"/><Relationship Id="rId7" Type="http://schemas.openxmlformats.org/officeDocument/2006/relationships/image" Target="../media/image12.png"/><Relationship Id="rId8"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1.jp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1.jpg"/><Relationship Id="rId6" Type="http://schemas.openxmlformats.org/officeDocument/2006/relationships/image" Target="../media/image4.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1.jp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11.jp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txBox="1"/>
          <p:nvPr>
            <p:ph type="title"/>
          </p:nvPr>
        </p:nvSpPr>
        <p:spPr>
          <a:xfrm>
            <a:off x="1045400" y="990450"/>
            <a:ext cx="11025000" cy="2743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891"/>
              <a:buFont typeface="Arial"/>
              <a:buNone/>
            </a:pPr>
            <a:r>
              <a:rPr lang="en-US">
                <a:solidFill>
                  <a:srgbClr val="C00000"/>
                </a:solidFill>
                <a:latin typeface="Marcellus"/>
                <a:ea typeface="Marcellus"/>
                <a:cs typeface="Marcellus"/>
                <a:sym typeface="Marcellus"/>
              </a:rPr>
              <a:t>IMPACTS ON AIRPORT ELEVATOR SYSTEM WHEN EXPOSED TO DISRUPTIVE EVENTS: </a:t>
            </a:r>
            <a:endParaRPr>
              <a:solidFill>
                <a:srgbClr val="C00000"/>
              </a:solidFill>
              <a:latin typeface="Marcellus"/>
              <a:ea typeface="Marcellus"/>
              <a:cs typeface="Marcellus"/>
              <a:sym typeface="Marcellus"/>
            </a:endParaRPr>
          </a:p>
          <a:p>
            <a:pPr indent="0" lvl="0" marL="0" rtl="0" algn="ctr">
              <a:lnSpc>
                <a:spcPct val="115000"/>
              </a:lnSpc>
              <a:spcBef>
                <a:spcPts val="0"/>
              </a:spcBef>
              <a:spcAft>
                <a:spcPts val="0"/>
              </a:spcAft>
              <a:buClr>
                <a:schemeClr val="dk1"/>
              </a:buClr>
              <a:buSzPts val="891"/>
              <a:buFont typeface="Arial"/>
              <a:buNone/>
            </a:pPr>
            <a:r>
              <a:rPr lang="en-US" sz="3400">
                <a:solidFill>
                  <a:srgbClr val="C00000"/>
                </a:solidFill>
                <a:latin typeface="Marcellus"/>
                <a:ea typeface="Marcellus"/>
                <a:cs typeface="Marcellus"/>
                <a:sym typeface="Marcellus"/>
              </a:rPr>
              <a:t>A DISCRETE EVENT SIMULATION APPROACH</a:t>
            </a:r>
            <a:endParaRPr sz="3400">
              <a:solidFill>
                <a:srgbClr val="C00000"/>
              </a:solidFill>
              <a:latin typeface="Marcellus"/>
              <a:ea typeface="Marcellus"/>
              <a:cs typeface="Marcellus"/>
              <a:sym typeface="Marcellus"/>
            </a:endParaRPr>
          </a:p>
        </p:txBody>
      </p:sp>
      <p:pic>
        <p:nvPicPr>
          <p:cNvPr id="89" name="Google Shape;89;p1"/>
          <p:cNvPicPr preferRelativeResize="0"/>
          <p:nvPr/>
        </p:nvPicPr>
        <p:blipFill rotWithShape="1">
          <a:blip r:embed="rId3">
            <a:alphaModFix/>
          </a:blip>
          <a:srcRect b="0" l="0" r="0" t="0"/>
          <a:stretch/>
        </p:blipFill>
        <p:spPr>
          <a:xfrm>
            <a:off x="605" y="2219"/>
            <a:ext cx="566958" cy="6855781"/>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567563" y="1417325"/>
            <a:ext cx="209677" cy="5440679"/>
          </a:xfrm>
          <a:prstGeom prst="rect">
            <a:avLst/>
          </a:prstGeom>
          <a:noFill/>
          <a:ln>
            <a:noFill/>
          </a:ln>
        </p:spPr>
      </p:pic>
      <p:pic>
        <p:nvPicPr>
          <p:cNvPr descr="A close up of a sign&#10;&#10;Description automatically generated" id="91" name="Google Shape;91;p1"/>
          <p:cNvPicPr preferRelativeResize="0"/>
          <p:nvPr/>
        </p:nvPicPr>
        <p:blipFill rotWithShape="1">
          <a:blip r:embed="rId5">
            <a:alphaModFix/>
          </a:blip>
          <a:srcRect b="0" l="0" r="0" t="0"/>
          <a:stretch/>
        </p:blipFill>
        <p:spPr>
          <a:xfrm>
            <a:off x="10831460" y="40325"/>
            <a:ext cx="1332540" cy="993250"/>
          </a:xfrm>
          <a:prstGeom prst="rect">
            <a:avLst/>
          </a:prstGeom>
          <a:noFill/>
          <a:ln>
            <a:noFill/>
          </a:ln>
        </p:spPr>
      </p:pic>
      <p:pic>
        <p:nvPicPr>
          <p:cNvPr descr="A picture containing drawing&#10;&#10;Description automatically generated" id="92" name="Google Shape;92;p1"/>
          <p:cNvPicPr preferRelativeResize="0"/>
          <p:nvPr/>
        </p:nvPicPr>
        <p:blipFill rotWithShape="1">
          <a:blip r:embed="rId6">
            <a:alphaModFix/>
          </a:blip>
          <a:srcRect b="0" l="3000" r="8737" t="0"/>
          <a:stretch/>
        </p:blipFill>
        <p:spPr>
          <a:xfrm>
            <a:off x="591425" y="40325"/>
            <a:ext cx="3506675" cy="993250"/>
          </a:xfrm>
          <a:prstGeom prst="rect">
            <a:avLst/>
          </a:prstGeom>
          <a:noFill/>
          <a:ln>
            <a:noFill/>
          </a:ln>
        </p:spPr>
      </p:pic>
      <p:pic>
        <p:nvPicPr>
          <p:cNvPr id="93" name="Google Shape;93;p1"/>
          <p:cNvPicPr preferRelativeResize="0"/>
          <p:nvPr/>
        </p:nvPicPr>
        <p:blipFill>
          <a:blip r:embed="rId7">
            <a:alphaModFix/>
          </a:blip>
          <a:stretch>
            <a:fillRect/>
          </a:stretch>
        </p:blipFill>
        <p:spPr>
          <a:xfrm>
            <a:off x="4157974" y="3619200"/>
            <a:ext cx="4799850" cy="301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g3271783fc19_0_94"/>
          <p:cNvSpPr txBox="1"/>
          <p:nvPr>
            <p:ph type="title"/>
          </p:nvPr>
        </p:nvSpPr>
        <p:spPr>
          <a:xfrm>
            <a:off x="1085700" y="545275"/>
            <a:ext cx="10020600" cy="702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Algorithm/Simulation/Modeling Used</a:t>
            </a:r>
            <a:endParaRPr>
              <a:latin typeface="Marcellus"/>
              <a:ea typeface="Marcellus"/>
              <a:cs typeface="Marcellus"/>
              <a:sym typeface="Marcellus"/>
            </a:endParaRPr>
          </a:p>
        </p:txBody>
      </p:sp>
      <p:sp>
        <p:nvSpPr>
          <p:cNvPr id="201" name="Google Shape;201;g3271783fc19_0_94"/>
          <p:cNvSpPr txBox="1"/>
          <p:nvPr>
            <p:ph idx="1" type="body"/>
          </p:nvPr>
        </p:nvSpPr>
        <p:spPr>
          <a:xfrm>
            <a:off x="7401825" y="1247275"/>
            <a:ext cx="3610800" cy="44493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400">
                <a:solidFill>
                  <a:srgbClr val="1E1F2A"/>
                </a:solidFill>
                <a:latin typeface="Marcellus"/>
                <a:ea typeface="Marcellus"/>
                <a:cs typeface="Marcellus"/>
                <a:sym typeface="Marcellus"/>
              </a:rPr>
              <a:t>Discrete Event Simulation (DES) Approach:</a:t>
            </a:r>
            <a:endParaRPr b="1" sz="2400">
              <a:solidFill>
                <a:srgbClr val="1E1F2A"/>
              </a:solidFill>
              <a:latin typeface="Marcellus"/>
              <a:ea typeface="Marcellus"/>
              <a:cs typeface="Marcellus"/>
              <a:sym typeface="Marcellus"/>
            </a:endParaRPr>
          </a:p>
          <a:p>
            <a:pPr indent="-381000" lvl="0" marL="457200" rtl="0" algn="just">
              <a:lnSpc>
                <a:spcPct val="115000"/>
              </a:lnSpc>
              <a:spcBef>
                <a:spcPts val="0"/>
              </a:spcBef>
              <a:spcAft>
                <a:spcPts val="0"/>
              </a:spcAft>
              <a:buClr>
                <a:srgbClr val="1E1F2A"/>
              </a:buClr>
              <a:buSzPts val="2400"/>
              <a:buFont typeface="Marcellus"/>
              <a:buChar char="•"/>
            </a:pPr>
            <a:r>
              <a:rPr b="1" lang="en-US" sz="2400">
                <a:solidFill>
                  <a:srgbClr val="1E1F2A"/>
                </a:solidFill>
                <a:latin typeface="Marcellus"/>
                <a:ea typeface="Marcellus"/>
                <a:cs typeface="Marcellus"/>
                <a:sym typeface="Marcellus"/>
              </a:rPr>
              <a:t>Key Performance Metrics:</a:t>
            </a:r>
            <a:r>
              <a:rPr lang="en-US" sz="2400">
                <a:solidFill>
                  <a:srgbClr val="1E1F2A"/>
                </a:solidFill>
                <a:latin typeface="Marcellus"/>
                <a:ea typeface="Marcellus"/>
                <a:cs typeface="Marcellus"/>
                <a:sym typeface="Marcellus"/>
              </a:rPr>
              <a:t> Passenger buildup, circulation area usage, and the deviation from IATA standards were tracked.</a:t>
            </a:r>
            <a:endParaRPr sz="2400">
              <a:solidFill>
                <a:srgbClr val="1E1F2A"/>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t/>
            </a:r>
            <a:endParaRPr sz="2400">
              <a:solidFill>
                <a:srgbClr val="1E1F2A"/>
              </a:solidFill>
              <a:latin typeface="Marcellus"/>
              <a:ea typeface="Marcellus"/>
              <a:cs typeface="Marcellus"/>
              <a:sym typeface="Marcellus"/>
            </a:endParaRPr>
          </a:p>
          <a:p>
            <a:pPr indent="0" lvl="0" marL="0" rtl="0" algn="just">
              <a:lnSpc>
                <a:spcPct val="115000"/>
              </a:lnSpc>
              <a:spcBef>
                <a:spcPts val="0"/>
              </a:spcBef>
              <a:spcAft>
                <a:spcPts val="0"/>
              </a:spcAft>
              <a:buSzPts val="852"/>
              <a:buNone/>
            </a:pPr>
            <a:r>
              <a:t/>
            </a:r>
            <a:endParaRPr sz="2400">
              <a:solidFill>
                <a:srgbClr val="1E1F2A"/>
              </a:solidFill>
              <a:latin typeface="Marcellus"/>
              <a:ea typeface="Marcellus"/>
              <a:cs typeface="Marcellus"/>
              <a:sym typeface="Marcellus"/>
            </a:endParaRPr>
          </a:p>
        </p:txBody>
      </p:sp>
      <p:pic>
        <p:nvPicPr>
          <p:cNvPr id="202" name="Google Shape;202;g3271783fc19_0_94"/>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203" name="Google Shape;203;g3271783fc19_0_94"/>
          <p:cNvPicPr preferRelativeResize="0"/>
          <p:nvPr/>
        </p:nvPicPr>
        <p:blipFill rotWithShape="1">
          <a:blip r:embed="rId4">
            <a:alphaModFix/>
          </a:blip>
          <a:srcRect b="0" l="0" r="0" t="0"/>
          <a:stretch/>
        </p:blipFill>
        <p:spPr>
          <a:xfrm>
            <a:off x="8153400" y="5696667"/>
            <a:ext cx="525379" cy="1159115"/>
          </a:xfrm>
          <a:prstGeom prst="rect">
            <a:avLst/>
          </a:prstGeom>
          <a:noFill/>
          <a:ln>
            <a:noFill/>
          </a:ln>
        </p:spPr>
      </p:pic>
      <p:pic>
        <p:nvPicPr>
          <p:cNvPr descr="A close up of a sign&#10;&#10;Description automatically generated" id="204" name="Google Shape;204;g3271783fc19_0_94"/>
          <p:cNvPicPr preferRelativeResize="0"/>
          <p:nvPr/>
        </p:nvPicPr>
        <p:blipFill rotWithShape="1">
          <a:blip r:embed="rId5">
            <a:alphaModFix/>
          </a:blip>
          <a:srcRect b="0" l="0" r="0" t="0"/>
          <a:stretch/>
        </p:blipFill>
        <p:spPr>
          <a:xfrm>
            <a:off x="0" y="0"/>
            <a:ext cx="1150824" cy="857775"/>
          </a:xfrm>
          <a:prstGeom prst="rect">
            <a:avLst/>
          </a:prstGeom>
          <a:noFill/>
          <a:ln>
            <a:noFill/>
          </a:ln>
        </p:spPr>
      </p:pic>
      <p:pic>
        <p:nvPicPr>
          <p:cNvPr id="205" name="Google Shape;205;g3271783fc19_0_94"/>
          <p:cNvPicPr preferRelativeResize="0"/>
          <p:nvPr/>
        </p:nvPicPr>
        <p:blipFill rotWithShape="1">
          <a:blip r:embed="rId6">
            <a:alphaModFix/>
          </a:blip>
          <a:srcRect b="0" l="0" r="0" t="0"/>
          <a:stretch/>
        </p:blipFill>
        <p:spPr>
          <a:xfrm rot="5400000">
            <a:off x="9288343" y="5088647"/>
            <a:ext cx="1159114" cy="2378242"/>
          </a:xfrm>
          <a:prstGeom prst="rect">
            <a:avLst/>
          </a:prstGeom>
          <a:noFill/>
          <a:ln>
            <a:noFill/>
          </a:ln>
        </p:spPr>
      </p:pic>
      <p:pic>
        <p:nvPicPr>
          <p:cNvPr descr="A picture containing drawing&#10;&#10;Description automatically generated" id="206" name="Google Shape;206;g3271783fc19_0_94"/>
          <p:cNvPicPr preferRelativeResize="0"/>
          <p:nvPr/>
        </p:nvPicPr>
        <p:blipFill rotWithShape="1">
          <a:blip r:embed="rId7">
            <a:alphaModFix/>
          </a:blip>
          <a:srcRect b="0" l="0" r="0" t="0"/>
          <a:stretch/>
        </p:blipFill>
        <p:spPr>
          <a:xfrm>
            <a:off x="-1" y="6000228"/>
            <a:ext cx="3431133" cy="857775"/>
          </a:xfrm>
          <a:prstGeom prst="rect">
            <a:avLst/>
          </a:prstGeom>
          <a:noFill/>
          <a:ln>
            <a:noFill/>
          </a:ln>
        </p:spPr>
      </p:pic>
      <p:pic>
        <p:nvPicPr>
          <p:cNvPr id="207" name="Google Shape;207;g3271783fc19_0_94"/>
          <p:cNvPicPr preferRelativeResize="0"/>
          <p:nvPr/>
        </p:nvPicPr>
        <p:blipFill>
          <a:blip r:embed="rId8">
            <a:alphaModFix/>
          </a:blip>
          <a:stretch>
            <a:fillRect/>
          </a:stretch>
        </p:blipFill>
        <p:spPr>
          <a:xfrm>
            <a:off x="0" y="1323475"/>
            <a:ext cx="7401825" cy="43912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3" st="3"/>
                                            </p:txEl>
                                          </p:spTgt>
                                        </p:tgtEl>
                                        <p:attrNameLst>
                                          <p:attrName>style.visibility</p:attrName>
                                        </p:attrNameLst>
                                      </p:cBhvr>
                                      <p:to>
                                        <p:strVal val="visible"/>
                                      </p:to>
                                    </p:set>
                                    <p:animEffect filter="fade" transition="in">
                                      <p:cBhvr>
                                        <p:cTn dur="1000"/>
                                        <p:tgtEl>
                                          <p:spTgt spid="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4"/>
          <p:cNvSpPr txBox="1"/>
          <p:nvPr>
            <p:ph type="title"/>
          </p:nvPr>
        </p:nvSpPr>
        <p:spPr>
          <a:xfrm>
            <a:off x="398092" y="585211"/>
            <a:ext cx="11395800" cy="721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Results</a:t>
            </a:r>
            <a:endParaRPr>
              <a:latin typeface="Marcellus"/>
              <a:ea typeface="Marcellus"/>
              <a:cs typeface="Marcellus"/>
              <a:sym typeface="Marcellus"/>
            </a:endParaRPr>
          </a:p>
        </p:txBody>
      </p:sp>
      <p:pic>
        <p:nvPicPr>
          <p:cNvPr id="213" name="Google Shape;213;p4"/>
          <p:cNvPicPr preferRelativeResize="0"/>
          <p:nvPr/>
        </p:nvPicPr>
        <p:blipFill rotWithShape="1">
          <a:blip r:embed="rId3">
            <a:alphaModFix/>
          </a:blip>
          <a:srcRect b="0" l="0" r="0" t="0"/>
          <a:stretch/>
        </p:blipFill>
        <p:spPr>
          <a:xfrm rot="5400000">
            <a:off x="5880673" y="567533"/>
            <a:ext cx="385984" cy="12236666"/>
          </a:xfrm>
          <a:prstGeom prst="rect">
            <a:avLst/>
          </a:prstGeom>
          <a:noFill/>
          <a:ln>
            <a:noFill/>
          </a:ln>
        </p:spPr>
      </p:pic>
      <p:pic>
        <p:nvPicPr>
          <p:cNvPr id="214" name="Google Shape;214;p4"/>
          <p:cNvPicPr preferRelativeResize="0"/>
          <p:nvPr/>
        </p:nvPicPr>
        <p:blipFill rotWithShape="1">
          <a:blip r:embed="rId4">
            <a:alphaModFix/>
          </a:blip>
          <a:srcRect b="0" l="0" r="0" t="0"/>
          <a:stretch/>
        </p:blipFill>
        <p:spPr>
          <a:xfrm rot="5400000">
            <a:off x="4533654" y="1754135"/>
            <a:ext cx="176409" cy="9333047"/>
          </a:xfrm>
          <a:prstGeom prst="rect">
            <a:avLst/>
          </a:prstGeom>
          <a:noFill/>
          <a:ln>
            <a:noFill/>
          </a:ln>
        </p:spPr>
      </p:pic>
      <p:pic>
        <p:nvPicPr>
          <p:cNvPr descr="A close up of a sign&#10;&#10;Description automatically generated" id="215" name="Google Shape;215;p4"/>
          <p:cNvPicPr preferRelativeResize="0"/>
          <p:nvPr>
            <p:ph idx="1" type="body"/>
          </p:nvPr>
        </p:nvPicPr>
        <p:blipFill rotWithShape="1">
          <a:blip r:embed="rId5">
            <a:alphaModFix/>
          </a:blip>
          <a:srcRect b="0" l="0" r="0" t="0"/>
          <a:stretch/>
        </p:blipFill>
        <p:spPr>
          <a:xfrm>
            <a:off x="10993198" y="5438661"/>
            <a:ext cx="1198800" cy="893700"/>
          </a:xfrm>
          <a:prstGeom prst="rect">
            <a:avLst/>
          </a:prstGeom>
          <a:noFill/>
          <a:ln>
            <a:noFill/>
          </a:ln>
        </p:spPr>
      </p:pic>
      <p:pic>
        <p:nvPicPr>
          <p:cNvPr descr="A picture containing drawing&#10;&#10;Description automatically generated" id="216" name="Google Shape;216;p4"/>
          <p:cNvPicPr preferRelativeResize="0"/>
          <p:nvPr/>
        </p:nvPicPr>
        <p:blipFill rotWithShape="1">
          <a:blip r:embed="rId6">
            <a:alphaModFix/>
          </a:blip>
          <a:srcRect b="0" l="0" r="0" t="0"/>
          <a:stretch/>
        </p:blipFill>
        <p:spPr>
          <a:xfrm>
            <a:off x="1" y="5438701"/>
            <a:ext cx="3574450" cy="893625"/>
          </a:xfrm>
          <a:prstGeom prst="rect">
            <a:avLst/>
          </a:prstGeom>
          <a:noFill/>
          <a:ln>
            <a:noFill/>
          </a:ln>
        </p:spPr>
      </p:pic>
      <p:sp>
        <p:nvSpPr>
          <p:cNvPr id="217" name="Google Shape;217;p4"/>
          <p:cNvSpPr txBox="1"/>
          <p:nvPr/>
        </p:nvSpPr>
        <p:spPr>
          <a:xfrm>
            <a:off x="398100" y="1597125"/>
            <a:ext cx="4866900" cy="3231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400">
                <a:solidFill>
                  <a:srgbClr val="1E1F2A"/>
                </a:solidFill>
                <a:latin typeface="Marcellus"/>
                <a:ea typeface="Marcellus"/>
                <a:cs typeface="Marcellus"/>
                <a:sym typeface="Marcellus"/>
              </a:rPr>
              <a:t>1. Passenger Accumulation:</a:t>
            </a:r>
            <a:endParaRPr b="1" sz="2400">
              <a:solidFill>
                <a:srgbClr val="1E1F2A"/>
              </a:solidFill>
              <a:latin typeface="Marcellus"/>
              <a:ea typeface="Marcellus"/>
              <a:cs typeface="Marcellus"/>
              <a:sym typeface="Marcellus"/>
            </a:endParaRPr>
          </a:p>
          <a:p>
            <a:pPr indent="0" lvl="0" marL="0" rtl="0" algn="just">
              <a:lnSpc>
                <a:spcPct val="115000"/>
              </a:lnSpc>
              <a:spcBef>
                <a:spcPts val="1000"/>
              </a:spcBef>
              <a:spcAft>
                <a:spcPts val="1000"/>
              </a:spcAft>
              <a:buNone/>
            </a:pPr>
            <a:r>
              <a:rPr lang="en-US" sz="2400">
                <a:solidFill>
                  <a:srgbClr val="1E1F2A"/>
                </a:solidFill>
                <a:latin typeface="Marcellus"/>
                <a:ea typeface="Marcellus"/>
                <a:cs typeface="Marcellus"/>
                <a:sym typeface="Marcellus"/>
              </a:rPr>
              <a:t>Disruptive events caused severe passenger congestion near elevators. The longer the disruption, the greater the area required for waiting passengers, far exceeding IATA guidelines.</a:t>
            </a:r>
            <a:endParaRPr sz="2400">
              <a:solidFill>
                <a:srgbClr val="1E1F2A"/>
              </a:solidFill>
              <a:latin typeface="Marcellus"/>
              <a:ea typeface="Marcellus"/>
              <a:cs typeface="Marcellus"/>
              <a:sym typeface="Marcellus"/>
            </a:endParaRPr>
          </a:p>
        </p:txBody>
      </p:sp>
      <p:pic>
        <p:nvPicPr>
          <p:cNvPr id="218" name="Google Shape;218;p4"/>
          <p:cNvPicPr preferRelativeResize="0"/>
          <p:nvPr/>
        </p:nvPicPr>
        <p:blipFill>
          <a:blip r:embed="rId7">
            <a:alphaModFix/>
          </a:blip>
          <a:stretch>
            <a:fillRect/>
          </a:stretch>
        </p:blipFill>
        <p:spPr>
          <a:xfrm>
            <a:off x="5349699" y="1600175"/>
            <a:ext cx="6444202" cy="3682396"/>
          </a:xfrm>
          <a:prstGeom prst="rect">
            <a:avLst/>
          </a:prstGeom>
          <a:noFill/>
          <a:ln>
            <a:noFill/>
          </a:ln>
        </p:spPr>
      </p:pic>
    </p:spTree>
  </p:cSld>
  <p:clrMapOvr>
    <a:masterClrMapping/>
  </p:clrMapOvr>
  <mc:AlternateContent>
    <mc:Choice Requires="p14">
      <p:transition spd="slow" p14:dur="2000">
        <p14:pan dir="u"/>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1000"/>
                                        <p:tgtEl>
                                          <p:spTgt spid="2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animEffect filter="fade" transition="in">
                                      <p:cBhvr>
                                        <p:cTn dur="1000"/>
                                        <p:tgtEl>
                                          <p:spTgt spid="2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g3271783fc19_0_46"/>
          <p:cNvSpPr txBox="1"/>
          <p:nvPr>
            <p:ph type="title"/>
          </p:nvPr>
        </p:nvSpPr>
        <p:spPr>
          <a:xfrm>
            <a:off x="375767" y="412436"/>
            <a:ext cx="11395800" cy="721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Results</a:t>
            </a:r>
            <a:endParaRPr>
              <a:latin typeface="Marcellus"/>
              <a:ea typeface="Marcellus"/>
              <a:cs typeface="Marcellus"/>
              <a:sym typeface="Marcellus"/>
            </a:endParaRPr>
          </a:p>
        </p:txBody>
      </p:sp>
      <p:pic>
        <p:nvPicPr>
          <p:cNvPr id="224" name="Google Shape;224;g3271783fc19_0_46"/>
          <p:cNvPicPr preferRelativeResize="0"/>
          <p:nvPr/>
        </p:nvPicPr>
        <p:blipFill rotWithShape="1">
          <a:blip r:embed="rId3">
            <a:alphaModFix/>
          </a:blip>
          <a:srcRect b="0" l="0" r="0" t="0"/>
          <a:stretch/>
        </p:blipFill>
        <p:spPr>
          <a:xfrm rot="5400000">
            <a:off x="5880673" y="567533"/>
            <a:ext cx="385984" cy="12236666"/>
          </a:xfrm>
          <a:prstGeom prst="rect">
            <a:avLst/>
          </a:prstGeom>
          <a:noFill/>
          <a:ln>
            <a:noFill/>
          </a:ln>
        </p:spPr>
      </p:pic>
      <p:pic>
        <p:nvPicPr>
          <p:cNvPr id="225" name="Google Shape;225;g3271783fc19_0_46"/>
          <p:cNvPicPr preferRelativeResize="0"/>
          <p:nvPr/>
        </p:nvPicPr>
        <p:blipFill rotWithShape="1">
          <a:blip r:embed="rId4">
            <a:alphaModFix/>
          </a:blip>
          <a:srcRect b="0" l="0" r="0" t="0"/>
          <a:stretch/>
        </p:blipFill>
        <p:spPr>
          <a:xfrm rot="5400000">
            <a:off x="4533654" y="1754135"/>
            <a:ext cx="176409" cy="9333047"/>
          </a:xfrm>
          <a:prstGeom prst="rect">
            <a:avLst/>
          </a:prstGeom>
          <a:noFill/>
          <a:ln>
            <a:noFill/>
          </a:ln>
        </p:spPr>
      </p:pic>
      <p:pic>
        <p:nvPicPr>
          <p:cNvPr descr="A close up of a sign&#10;&#10;Description automatically generated" id="226" name="Google Shape;226;g3271783fc19_0_46"/>
          <p:cNvPicPr preferRelativeResize="0"/>
          <p:nvPr>
            <p:ph idx="1" type="body"/>
          </p:nvPr>
        </p:nvPicPr>
        <p:blipFill rotWithShape="1">
          <a:blip r:embed="rId5">
            <a:alphaModFix/>
          </a:blip>
          <a:srcRect b="0" l="0" r="0" t="0"/>
          <a:stretch/>
        </p:blipFill>
        <p:spPr>
          <a:xfrm>
            <a:off x="10993198" y="5591061"/>
            <a:ext cx="1198800" cy="893700"/>
          </a:xfrm>
          <a:prstGeom prst="rect">
            <a:avLst/>
          </a:prstGeom>
          <a:noFill/>
          <a:ln>
            <a:noFill/>
          </a:ln>
        </p:spPr>
      </p:pic>
      <p:pic>
        <p:nvPicPr>
          <p:cNvPr descr="A picture containing drawing&#10;&#10;Description automatically generated" id="227" name="Google Shape;227;g3271783fc19_0_46"/>
          <p:cNvPicPr preferRelativeResize="0"/>
          <p:nvPr/>
        </p:nvPicPr>
        <p:blipFill rotWithShape="1">
          <a:blip r:embed="rId6">
            <a:alphaModFix/>
          </a:blip>
          <a:srcRect b="0" l="0" r="0" t="0"/>
          <a:stretch/>
        </p:blipFill>
        <p:spPr>
          <a:xfrm>
            <a:off x="0" y="5610525"/>
            <a:ext cx="2887158" cy="721800"/>
          </a:xfrm>
          <a:prstGeom prst="rect">
            <a:avLst/>
          </a:prstGeom>
          <a:noFill/>
          <a:ln>
            <a:noFill/>
          </a:ln>
        </p:spPr>
      </p:pic>
      <p:sp>
        <p:nvSpPr>
          <p:cNvPr id="228" name="Google Shape;228;g3271783fc19_0_46"/>
          <p:cNvSpPr txBox="1"/>
          <p:nvPr/>
        </p:nvSpPr>
        <p:spPr>
          <a:xfrm>
            <a:off x="844200" y="829425"/>
            <a:ext cx="3414900" cy="55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400">
                <a:solidFill>
                  <a:srgbClr val="1E1F2A"/>
                </a:solidFill>
                <a:latin typeface="Marcellus"/>
                <a:ea typeface="Marcellus"/>
                <a:cs typeface="Marcellus"/>
                <a:sym typeface="Marcellus"/>
              </a:rPr>
              <a:t>2. Quantitative Insights: </a:t>
            </a:r>
            <a:endParaRPr sz="2400">
              <a:solidFill>
                <a:srgbClr val="1E1F2A"/>
              </a:solidFill>
              <a:latin typeface="Marcellus"/>
              <a:ea typeface="Marcellus"/>
              <a:cs typeface="Marcellus"/>
              <a:sym typeface="Marcellus"/>
            </a:endParaRPr>
          </a:p>
        </p:txBody>
      </p:sp>
      <p:pic>
        <p:nvPicPr>
          <p:cNvPr id="229" name="Google Shape;229;g3271783fc19_0_46"/>
          <p:cNvPicPr preferRelativeResize="0"/>
          <p:nvPr/>
        </p:nvPicPr>
        <p:blipFill rotWithShape="1">
          <a:blip r:embed="rId7">
            <a:alphaModFix/>
          </a:blip>
          <a:srcRect b="0" l="6759" r="0" t="4997"/>
          <a:stretch/>
        </p:blipFill>
        <p:spPr>
          <a:xfrm>
            <a:off x="805375" y="1535925"/>
            <a:ext cx="5213100" cy="4085700"/>
          </a:xfrm>
          <a:prstGeom prst="rect">
            <a:avLst/>
          </a:prstGeom>
          <a:noFill/>
          <a:ln>
            <a:noFill/>
          </a:ln>
        </p:spPr>
      </p:pic>
      <p:sp>
        <p:nvSpPr>
          <p:cNvPr id="230" name="Google Shape;230;g3271783fc19_0_46"/>
          <p:cNvSpPr txBox="1"/>
          <p:nvPr/>
        </p:nvSpPr>
        <p:spPr>
          <a:xfrm>
            <a:off x="8977050" y="1286400"/>
            <a:ext cx="3014400" cy="428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1800">
                <a:solidFill>
                  <a:srgbClr val="1E1F2A"/>
                </a:solidFill>
                <a:latin typeface="Marcellus"/>
                <a:ea typeface="Marcellus"/>
                <a:cs typeface="Marcellus"/>
                <a:sym typeface="Marcellus"/>
              </a:rPr>
              <a:t>Figure 1(a): </a:t>
            </a:r>
            <a:r>
              <a:rPr lang="en-US" sz="1800">
                <a:solidFill>
                  <a:srgbClr val="1E1F2A"/>
                </a:solidFill>
                <a:latin typeface="Marcellus"/>
                <a:ea typeface="Marcellus"/>
                <a:cs typeface="Marcellus"/>
                <a:sym typeface="Marcellus"/>
              </a:rPr>
              <a:t>Displays the required area for each disruption scenario. Longer disruptions demand more space for accumulated passengers.</a:t>
            </a:r>
            <a:endParaRPr sz="1800">
              <a:solidFill>
                <a:srgbClr val="1E1F2A"/>
              </a:solidFill>
              <a:latin typeface="Marcellus"/>
              <a:ea typeface="Marcellus"/>
              <a:cs typeface="Marcellus"/>
              <a:sym typeface="Marcellus"/>
            </a:endParaRPr>
          </a:p>
          <a:p>
            <a:pPr indent="0" lvl="0" marL="0" rtl="0" algn="just">
              <a:lnSpc>
                <a:spcPct val="115000"/>
              </a:lnSpc>
              <a:spcBef>
                <a:spcPts val="0"/>
              </a:spcBef>
              <a:spcAft>
                <a:spcPts val="0"/>
              </a:spcAft>
              <a:buNone/>
            </a:pPr>
            <a:r>
              <a:t/>
            </a:r>
            <a:endParaRPr sz="1800">
              <a:solidFill>
                <a:srgbClr val="1E1F2A"/>
              </a:solidFill>
              <a:latin typeface="Marcellus"/>
              <a:ea typeface="Marcellus"/>
              <a:cs typeface="Marcellus"/>
              <a:sym typeface="Marcellus"/>
            </a:endParaRPr>
          </a:p>
          <a:p>
            <a:pPr indent="0" lvl="0" marL="0" rtl="0" algn="just">
              <a:lnSpc>
                <a:spcPct val="115000"/>
              </a:lnSpc>
              <a:spcBef>
                <a:spcPts val="0"/>
              </a:spcBef>
              <a:spcAft>
                <a:spcPts val="0"/>
              </a:spcAft>
              <a:buNone/>
            </a:pPr>
            <a:r>
              <a:rPr b="1" lang="en-US" sz="1800">
                <a:solidFill>
                  <a:srgbClr val="1E1F2A"/>
                </a:solidFill>
                <a:latin typeface="Marcellus"/>
                <a:ea typeface="Marcellus"/>
                <a:cs typeface="Marcellus"/>
                <a:sym typeface="Marcellus"/>
              </a:rPr>
              <a:t>Figure 1(b):</a:t>
            </a:r>
            <a:r>
              <a:rPr lang="en-US" sz="1800">
                <a:solidFill>
                  <a:srgbClr val="1E1F2A"/>
                </a:solidFill>
                <a:latin typeface="Marcellus"/>
                <a:ea typeface="Marcellus"/>
                <a:cs typeface="Marcellus"/>
                <a:sym typeface="Marcellus"/>
              </a:rPr>
              <a:t> Shows the percentage of time the passenger area exceeded IATA's recommendations during normal and disrupted operations.</a:t>
            </a:r>
            <a:endParaRPr sz="1800">
              <a:solidFill>
                <a:srgbClr val="1E1F2A"/>
              </a:solidFill>
              <a:latin typeface="Marcellus"/>
              <a:ea typeface="Marcellus"/>
              <a:cs typeface="Marcellus"/>
              <a:sym typeface="Marcellus"/>
            </a:endParaRPr>
          </a:p>
        </p:txBody>
      </p:sp>
      <p:pic>
        <p:nvPicPr>
          <p:cNvPr id="231" name="Google Shape;231;g3271783fc19_0_46"/>
          <p:cNvPicPr preferRelativeResize="0"/>
          <p:nvPr/>
        </p:nvPicPr>
        <p:blipFill>
          <a:blip r:embed="rId8">
            <a:alphaModFix/>
          </a:blip>
          <a:stretch>
            <a:fillRect/>
          </a:stretch>
        </p:blipFill>
        <p:spPr>
          <a:xfrm>
            <a:off x="6049125" y="1303675"/>
            <a:ext cx="2795860" cy="4959775"/>
          </a:xfrm>
          <a:prstGeom prst="rect">
            <a:avLst/>
          </a:prstGeom>
          <a:noFill/>
          <a:ln>
            <a:noFill/>
          </a:ln>
        </p:spPr>
      </p:pic>
      <p:sp>
        <p:nvSpPr>
          <p:cNvPr id="232" name="Google Shape;232;g3271783fc19_0_46"/>
          <p:cNvSpPr txBox="1"/>
          <p:nvPr/>
        </p:nvSpPr>
        <p:spPr>
          <a:xfrm>
            <a:off x="6872350" y="981825"/>
            <a:ext cx="1628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800">
                <a:solidFill>
                  <a:srgbClr val="1E1F2A"/>
                </a:solidFill>
                <a:latin typeface="Marcellus"/>
                <a:ea typeface="Marcellus"/>
                <a:cs typeface="Marcellus"/>
                <a:sym typeface="Marcellus"/>
              </a:rPr>
              <a:t>Figure 1(b)</a:t>
            </a:r>
            <a:endParaRPr b="1" sz="1800">
              <a:solidFill>
                <a:srgbClr val="1E1F2A"/>
              </a:solidFill>
              <a:latin typeface="Marcellus"/>
              <a:ea typeface="Marcellus"/>
              <a:cs typeface="Marcellus"/>
              <a:sym typeface="Marcellus"/>
            </a:endParaRPr>
          </a:p>
        </p:txBody>
      </p:sp>
      <p:sp>
        <p:nvSpPr>
          <p:cNvPr id="233" name="Google Shape;233;g3271783fc19_0_46"/>
          <p:cNvSpPr txBox="1"/>
          <p:nvPr/>
        </p:nvSpPr>
        <p:spPr>
          <a:xfrm>
            <a:off x="2597725" y="5545425"/>
            <a:ext cx="16284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800">
                <a:solidFill>
                  <a:srgbClr val="1E1F2A"/>
                </a:solidFill>
                <a:latin typeface="Marcellus"/>
                <a:ea typeface="Marcellus"/>
                <a:cs typeface="Marcellus"/>
                <a:sym typeface="Marcellus"/>
              </a:rPr>
              <a:t>Figure 1(a)</a:t>
            </a:r>
            <a:endParaRPr b="1" sz="1800">
              <a:solidFill>
                <a:srgbClr val="1E1F2A"/>
              </a:solidFill>
              <a:latin typeface="Marcellus"/>
              <a:ea typeface="Marcellus"/>
              <a:cs typeface="Marcellus"/>
              <a:sym typeface="Marcellu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g3271783fc19_0_55"/>
          <p:cNvSpPr txBox="1"/>
          <p:nvPr>
            <p:ph type="title"/>
          </p:nvPr>
        </p:nvSpPr>
        <p:spPr>
          <a:xfrm>
            <a:off x="375767" y="564836"/>
            <a:ext cx="11395800" cy="721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Results</a:t>
            </a:r>
            <a:endParaRPr>
              <a:latin typeface="Marcellus"/>
              <a:ea typeface="Marcellus"/>
              <a:cs typeface="Marcellus"/>
              <a:sym typeface="Marcellus"/>
            </a:endParaRPr>
          </a:p>
        </p:txBody>
      </p:sp>
      <p:pic>
        <p:nvPicPr>
          <p:cNvPr id="239" name="Google Shape;239;g3271783fc19_0_55"/>
          <p:cNvPicPr preferRelativeResize="0"/>
          <p:nvPr/>
        </p:nvPicPr>
        <p:blipFill rotWithShape="1">
          <a:blip r:embed="rId3">
            <a:alphaModFix/>
          </a:blip>
          <a:srcRect b="0" l="0" r="0" t="0"/>
          <a:stretch/>
        </p:blipFill>
        <p:spPr>
          <a:xfrm rot="5400000">
            <a:off x="5880673" y="567533"/>
            <a:ext cx="385984" cy="12236666"/>
          </a:xfrm>
          <a:prstGeom prst="rect">
            <a:avLst/>
          </a:prstGeom>
          <a:noFill/>
          <a:ln>
            <a:noFill/>
          </a:ln>
        </p:spPr>
      </p:pic>
      <p:pic>
        <p:nvPicPr>
          <p:cNvPr id="240" name="Google Shape;240;g3271783fc19_0_55"/>
          <p:cNvPicPr preferRelativeResize="0"/>
          <p:nvPr/>
        </p:nvPicPr>
        <p:blipFill rotWithShape="1">
          <a:blip r:embed="rId4">
            <a:alphaModFix/>
          </a:blip>
          <a:srcRect b="0" l="0" r="0" t="0"/>
          <a:stretch/>
        </p:blipFill>
        <p:spPr>
          <a:xfrm rot="5400000">
            <a:off x="4533654" y="1754135"/>
            <a:ext cx="176409" cy="9333047"/>
          </a:xfrm>
          <a:prstGeom prst="rect">
            <a:avLst/>
          </a:prstGeom>
          <a:noFill/>
          <a:ln>
            <a:noFill/>
          </a:ln>
        </p:spPr>
      </p:pic>
      <p:pic>
        <p:nvPicPr>
          <p:cNvPr descr="A close up of a sign&#10;&#10;Description automatically generated" id="241" name="Google Shape;241;g3271783fc19_0_55"/>
          <p:cNvPicPr preferRelativeResize="0"/>
          <p:nvPr>
            <p:ph idx="1" type="body"/>
          </p:nvPr>
        </p:nvPicPr>
        <p:blipFill rotWithShape="1">
          <a:blip r:embed="rId5">
            <a:alphaModFix/>
          </a:blip>
          <a:srcRect b="0" l="0" r="0" t="0"/>
          <a:stretch/>
        </p:blipFill>
        <p:spPr>
          <a:xfrm>
            <a:off x="10993198" y="5438661"/>
            <a:ext cx="1198800" cy="893700"/>
          </a:xfrm>
          <a:prstGeom prst="rect">
            <a:avLst/>
          </a:prstGeom>
          <a:noFill/>
          <a:ln>
            <a:noFill/>
          </a:ln>
        </p:spPr>
      </p:pic>
      <p:pic>
        <p:nvPicPr>
          <p:cNvPr descr="A picture containing drawing&#10;&#10;Description automatically generated" id="242" name="Google Shape;242;g3271783fc19_0_55"/>
          <p:cNvPicPr preferRelativeResize="0"/>
          <p:nvPr/>
        </p:nvPicPr>
        <p:blipFill rotWithShape="1">
          <a:blip r:embed="rId6">
            <a:alphaModFix/>
          </a:blip>
          <a:srcRect b="0" l="0" r="0" t="0"/>
          <a:stretch/>
        </p:blipFill>
        <p:spPr>
          <a:xfrm>
            <a:off x="1" y="5438701"/>
            <a:ext cx="3574450" cy="893625"/>
          </a:xfrm>
          <a:prstGeom prst="rect">
            <a:avLst/>
          </a:prstGeom>
          <a:noFill/>
          <a:ln>
            <a:noFill/>
          </a:ln>
        </p:spPr>
      </p:pic>
      <p:sp>
        <p:nvSpPr>
          <p:cNvPr id="243" name="Google Shape;243;g3271783fc19_0_55"/>
          <p:cNvSpPr txBox="1"/>
          <p:nvPr/>
        </p:nvSpPr>
        <p:spPr>
          <a:xfrm>
            <a:off x="1682550" y="1362825"/>
            <a:ext cx="8826900" cy="1403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400">
                <a:solidFill>
                  <a:srgbClr val="1E1F2A"/>
                </a:solidFill>
                <a:latin typeface="Marcellus"/>
                <a:ea typeface="Marcellus"/>
                <a:cs typeface="Marcellus"/>
                <a:sym typeface="Marcellus"/>
              </a:rPr>
              <a:t>3. Prediction Accuracy: </a:t>
            </a:r>
            <a:r>
              <a:rPr lang="en-US" sz="2400">
                <a:solidFill>
                  <a:srgbClr val="1E1F2A"/>
                </a:solidFill>
                <a:latin typeface="Marcellus"/>
                <a:ea typeface="Marcellus"/>
                <a:cs typeface="Marcellus"/>
                <a:sym typeface="Marcellus"/>
              </a:rPr>
              <a:t>The DES model effectively predicted the degree and location of bottlenecks caused by disruptions, which analytical models overlooked.</a:t>
            </a:r>
            <a:endParaRPr sz="2400">
              <a:solidFill>
                <a:srgbClr val="1E1F2A"/>
              </a:solidFill>
              <a:latin typeface="Marcellus"/>
              <a:ea typeface="Marcellus"/>
              <a:cs typeface="Marcellus"/>
              <a:sym typeface="Marcellus"/>
            </a:endParaRPr>
          </a:p>
        </p:txBody>
      </p:sp>
      <p:pic>
        <p:nvPicPr>
          <p:cNvPr id="244" name="Google Shape;244;g3271783fc19_0_55"/>
          <p:cNvPicPr preferRelativeResize="0"/>
          <p:nvPr/>
        </p:nvPicPr>
        <p:blipFill>
          <a:blip r:embed="rId7">
            <a:alphaModFix/>
          </a:blip>
          <a:stretch>
            <a:fillRect/>
          </a:stretch>
        </p:blipFill>
        <p:spPr>
          <a:xfrm>
            <a:off x="3083756" y="2842725"/>
            <a:ext cx="6024470" cy="3162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1000"/>
                                        <p:tgtEl>
                                          <p:spTgt spid="24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8" name="Shape 248"/>
        <p:cNvGrpSpPr/>
        <p:nvPr/>
      </p:nvGrpSpPr>
      <p:grpSpPr>
        <a:xfrm>
          <a:off x="0" y="0"/>
          <a:ext cx="0" cy="0"/>
          <a:chOff x="0" y="0"/>
          <a:chExt cx="0" cy="0"/>
        </a:xfrm>
      </p:grpSpPr>
      <p:sp>
        <p:nvSpPr>
          <p:cNvPr id="249" name="Google Shape;249;g29469f71cb5_0_30"/>
          <p:cNvSpPr txBox="1"/>
          <p:nvPr>
            <p:ph type="title"/>
          </p:nvPr>
        </p:nvSpPr>
        <p:spPr>
          <a:xfrm>
            <a:off x="3210775" y="535850"/>
            <a:ext cx="5510400" cy="998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lang="en-US">
                <a:solidFill>
                  <a:srgbClr val="C00000"/>
                </a:solidFill>
                <a:latin typeface="Marcellus"/>
                <a:ea typeface="Marcellus"/>
                <a:cs typeface="Marcellus"/>
                <a:sym typeface="Marcellus"/>
              </a:rPr>
              <a:t>Inferences </a:t>
            </a:r>
            <a:endParaRPr>
              <a:latin typeface="Marcellus"/>
              <a:ea typeface="Marcellus"/>
              <a:cs typeface="Marcellus"/>
              <a:sym typeface="Marcellus"/>
            </a:endParaRPr>
          </a:p>
        </p:txBody>
      </p:sp>
      <p:pic>
        <p:nvPicPr>
          <p:cNvPr id="250" name="Google Shape;250;g29469f71cb5_0_30"/>
          <p:cNvPicPr preferRelativeResize="0"/>
          <p:nvPr/>
        </p:nvPicPr>
        <p:blipFill rotWithShape="1">
          <a:blip r:embed="rId3">
            <a:alphaModFix/>
          </a:blip>
          <a:srcRect b="0" l="0" r="0" t="0"/>
          <a:stretch/>
        </p:blipFill>
        <p:spPr>
          <a:xfrm>
            <a:off x="11631285" y="2444"/>
            <a:ext cx="560709" cy="6853129"/>
          </a:xfrm>
          <a:prstGeom prst="rect">
            <a:avLst/>
          </a:prstGeom>
          <a:noFill/>
          <a:ln>
            <a:noFill/>
          </a:ln>
        </p:spPr>
      </p:pic>
      <p:pic>
        <p:nvPicPr>
          <p:cNvPr descr="A close up of a sign&#10;&#10;Description automatically generated" id="251" name="Google Shape;251;g29469f71cb5_0_30"/>
          <p:cNvPicPr preferRelativeResize="0"/>
          <p:nvPr>
            <p:ph idx="1" type="body"/>
          </p:nvPr>
        </p:nvPicPr>
        <p:blipFill rotWithShape="1">
          <a:blip r:embed="rId4">
            <a:alphaModFix/>
          </a:blip>
          <a:srcRect b="0" l="0" r="0" t="0"/>
          <a:stretch/>
        </p:blipFill>
        <p:spPr>
          <a:xfrm>
            <a:off x="-2" y="5927372"/>
            <a:ext cx="1245300" cy="928200"/>
          </a:xfrm>
          <a:prstGeom prst="rect">
            <a:avLst/>
          </a:prstGeom>
          <a:noFill/>
          <a:ln>
            <a:noFill/>
          </a:ln>
        </p:spPr>
      </p:pic>
      <p:pic>
        <p:nvPicPr>
          <p:cNvPr id="252" name="Google Shape;252;g29469f71cb5_0_30"/>
          <p:cNvPicPr preferRelativeResize="0"/>
          <p:nvPr/>
        </p:nvPicPr>
        <p:blipFill rotWithShape="1">
          <a:blip r:embed="rId3">
            <a:alphaModFix/>
          </a:blip>
          <a:srcRect b="0" l="0" r="0" t="0"/>
          <a:stretch/>
        </p:blipFill>
        <p:spPr>
          <a:xfrm rot="5400000">
            <a:off x="10661376" y="-984649"/>
            <a:ext cx="558950" cy="2488799"/>
          </a:xfrm>
          <a:prstGeom prst="rect">
            <a:avLst/>
          </a:prstGeom>
          <a:noFill/>
          <a:ln>
            <a:noFill/>
          </a:ln>
        </p:spPr>
      </p:pic>
      <p:pic>
        <p:nvPicPr>
          <p:cNvPr id="253" name="Google Shape;253;g29469f71cb5_0_30"/>
          <p:cNvPicPr preferRelativeResize="0"/>
          <p:nvPr/>
        </p:nvPicPr>
        <p:blipFill rotWithShape="1">
          <a:blip r:embed="rId5">
            <a:alphaModFix/>
          </a:blip>
          <a:srcRect b="0" l="0" r="0" t="0"/>
          <a:stretch/>
        </p:blipFill>
        <p:spPr>
          <a:xfrm>
            <a:off x="9135739" y="-19725"/>
            <a:ext cx="560710" cy="558951"/>
          </a:xfrm>
          <a:prstGeom prst="rect">
            <a:avLst/>
          </a:prstGeom>
          <a:noFill/>
          <a:ln>
            <a:noFill/>
          </a:ln>
        </p:spPr>
      </p:pic>
      <p:sp>
        <p:nvSpPr>
          <p:cNvPr id="254" name="Google Shape;254;g29469f71cb5_0_30"/>
          <p:cNvSpPr txBox="1"/>
          <p:nvPr/>
        </p:nvSpPr>
        <p:spPr>
          <a:xfrm>
            <a:off x="276775" y="1619425"/>
            <a:ext cx="5923800" cy="46896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b="1" lang="en-US" sz="2400">
                <a:solidFill>
                  <a:srgbClr val="262626"/>
                </a:solidFill>
                <a:latin typeface="Marcellus"/>
                <a:ea typeface="Marcellus"/>
                <a:cs typeface="Marcellus"/>
                <a:sym typeface="Marcellus"/>
              </a:rPr>
              <a:t>Critical Findings:</a:t>
            </a:r>
            <a:endParaRPr b="1" sz="2400">
              <a:solidFill>
                <a:srgbClr val="262626"/>
              </a:solidFill>
              <a:latin typeface="Marcellus"/>
              <a:ea typeface="Marcellus"/>
              <a:cs typeface="Marcellus"/>
              <a:sym typeface="Marcellus"/>
            </a:endParaRPr>
          </a:p>
          <a:p>
            <a:pPr indent="0" lvl="0" marL="0" rtl="0" algn="just">
              <a:lnSpc>
                <a:spcPct val="100000"/>
              </a:lnSpc>
              <a:spcBef>
                <a:spcPts val="0"/>
              </a:spcBef>
              <a:spcAft>
                <a:spcPts val="0"/>
              </a:spcAft>
              <a:buNone/>
            </a:pPr>
            <a:r>
              <a:t/>
            </a:r>
            <a:endParaRPr b="1" sz="2400">
              <a:solidFill>
                <a:srgbClr val="262626"/>
              </a:solidFill>
              <a:latin typeface="Marcellus"/>
              <a:ea typeface="Marcellus"/>
              <a:cs typeface="Marcellus"/>
              <a:sym typeface="Marcellus"/>
            </a:endParaRPr>
          </a:p>
          <a:p>
            <a:pPr indent="-381000" lvl="0" marL="457200" rtl="0" algn="just">
              <a:lnSpc>
                <a:spcPct val="115000"/>
              </a:lnSpc>
              <a:spcBef>
                <a:spcPts val="0"/>
              </a:spcBef>
              <a:spcAft>
                <a:spcPts val="0"/>
              </a:spcAft>
              <a:buClr>
                <a:srgbClr val="262626"/>
              </a:buClr>
              <a:buSzPts val="2400"/>
              <a:buFont typeface="Marcellus"/>
              <a:buChar char="●"/>
            </a:pPr>
            <a:r>
              <a:rPr lang="en-US" sz="2400">
                <a:solidFill>
                  <a:srgbClr val="262626"/>
                </a:solidFill>
                <a:latin typeface="Marcellus"/>
                <a:ea typeface="Marcellus"/>
                <a:cs typeface="Marcellus"/>
                <a:sym typeface="Marcellus"/>
              </a:rPr>
              <a:t>Disruptive events disrupt the equilibrium between passenger flow and infrastructure capacity, leading to operational inefficiencies.</a:t>
            </a:r>
            <a:endParaRPr sz="2400">
              <a:solidFill>
                <a:srgbClr val="262626"/>
              </a:solidFill>
              <a:latin typeface="Marcellus"/>
              <a:ea typeface="Marcellus"/>
              <a:cs typeface="Marcellus"/>
              <a:sym typeface="Marcellus"/>
            </a:endParaRPr>
          </a:p>
          <a:p>
            <a:pPr indent="-381000" lvl="0" marL="457200" rtl="0" algn="just">
              <a:lnSpc>
                <a:spcPct val="115000"/>
              </a:lnSpc>
              <a:spcBef>
                <a:spcPts val="1000"/>
              </a:spcBef>
              <a:spcAft>
                <a:spcPts val="0"/>
              </a:spcAft>
              <a:buClr>
                <a:srgbClr val="262626"/>
              </a:buClr>
              <a:buSzPts val="2400"/>
              <a:buFont typeface="Marcellus"/>
              <a:buChar char="●"/>
            </a:pPr>
            <a:r>
              <a:rPr lang="en-US" sz="2400">
                <a:solidFill>
                  <a:srgbClr val="262626"/>
                </a:solidFill>
                <a:latin typeface="Marcellus"/>
                <a:ea typeface="Marcellus"/>
                <a:cs typeface="Marcellus"/>
                <a:sym typeface="Marcellus"/>
              </a:rPr>
              <a:t>Waiting and circulation areas require dynamic sizing strategies, especially in systems prone to failures.</a:t>
            </a:r>
            <a:endParaRPr sz="2400">
              <a:solidFill>
                <a:srgbClr val="262626"/>
              </a:solidFill>
              <a:latin typeface="Marcellus"/>
              <a:ea typeface="Marcellus"/>
              <a:cs typeface="Marcellus"/>
              <a:sym typeface="Marcellus"/>
            </a:endParaRPr>
          </a:p>
        </p:txBody>
      </p:sp>
      <p:pic>
        <p:nvPicPr>
          <p:cNvPr descr="A picture containing drawing&#10;&#10;Description automatically generated" id="255" name="Google Shape;255;g29469f71cb5_0_30"/>
          <p:cNvPicPr preferRelativeResize="0"/>
          <p:nvPr/>
        </p:nvPicPr>
        <p:blipFill rotWithShape="1">
          <a:blip r:embed="rId6">
            <a:alphaModFix/>
          </a:blip>
          <a:srcRect b="0" l="0" r="0" t="0"/>
          <a:stretch/>
        </p:blipFill>
        <p:spPr>
          <a:xfrm>
            <a:off x="1" y="2449"/>
            <a:ext cx="3712850" cy="928225"/>
          </a:xfrm>
          <a:prstGeom prst="rect">
            <a:avLst/>
          </a:prstGeom>
          <a:noFill/>
          <a:ln>
            <a:noFill/>
          </a:ln>
        </p:spPr>
      </p:pic>
      <p:pic>
        <p:nvPicPr>
          <p:cNvPr id="256" name="Google Shape;256;g29469f71cb5_0_30"/>
          <p:cNvPicPr preferRelativeResize="0"/>
          <p:nvPr/>
        </p:nvPicPr>
        <p:blipFill>
          <a:blip r:embed="rId7">
            <a:alphaModFix/>
          </a:blip>
          <a:stretch>
            <a:fillRect/>
          </a:stretch>
        </p:blipFill>
        <p:spPr>
          <a:xfrm>
            <a:off x="6573968" y="1533950"/>
            <a:ext cx="4452632" cy="4393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1000"/>
                                        <p:tgtEl>
                                          <p:spTgt spid="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1000"/>
                                        <p:tgtEl>
                                          <p:spTgt spid="2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animEffect filter="fade" transition="in">
                                      <p:cBhvr>
                                        <p:cTn dur="1000"/>
                                        <p:tgtEl>
                                          <p:spTgt spid="2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3" st="3"/>
                                            </p:txEl>
                                          </p:spTgt>
                                        </p:tgtEl>
                                        <p:attrNameLst>
                                          <p:attrName>style.visibility</p:attrName>
                                        </p:attrNameLst>
                                      </p:cBhvr>
                                      <p:to>
                                        <p:strVal val="visible"/>
                                      </p:to>
                                    </p:set>
                                    <p:animEffect filter="fade" transition="in">
                                      <p:cBhvr>
                                        <p:cTn dur="1000"/>
                                        <p:tgtEl>
                                          <p:spTgt spid="2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g3271783fc19_0_78"/>
          <p:cNvSpPr txBox="1"/>
          <p:nvPr>
            <p:ph type="title"/>
          </p:nvPr>
        </p:nvSpPr>
        <p:spPr>
          <a:xfrm>
            <a:off x="2905975" y="535850"/>
            <a:ext cx="5510400" cy="998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200"/>
              <a:buFont typeface="Marcellus"/>
              <a:buNone/>
            </a:pPr>
            <a:r>
              <a:rPr lang="en-US">
                <a:solidFill>
                  <a:srgbClr val="C00000"/>
                </a:solidFill>
                <a:latin typeface="Marcellus"/>
                <a:ea typeface="Marcellus"/>
                <a:cs typeface="Marcellus"/>
                <a:sym typeface="Marcellus"/>
              </a:rPr>
              <a:t>Inferences </a:t>
            </a:r>
            <a:endParaRPr>
              <a:latin typeface="Marcellus"/>
              <a:ea typeface="Marcellus"/>
              <a:cs typeface="Marcellus"/>
              <a:sym typeface="Marcellus"/>
            </a:endParaRPr>
          </a:p>
        </p:txBody>
      </p:sp>
      <p:pic>
        <p:nvPicPr>
          <p:cNvPr id="262" name="Google Shape;262;g3271783fc19_0_78"/>
          <p:cNvPicPr preferRelativeResize="0"/>
          <p:nvPr/>
        </p:nvPicPr>
        <p:blipFill rotWithShape="1">
          <a:blip r:embed="rId3">
            <a:alphaModFix/>
          </a:blip>
          <a:srcRect b="0" l="0" r="0" t="0"/>
          <a:stretch/>
        </p:blipFill>
        <p:spPr>
          <a:xfrm>
            <a:off x="11631285" y="2444"/>
            <a:ext cx="560709" cy="6853129"/>
          </a:xfrm>
          <a:prstGeom prst="rect">
            <a:avLst/>
          </a:prstGeom>
          <a:noFill/>
          <a:ln>
            <a:noFill/>
          </a:ln>
        </p:spPr>
      </p:pic>
      <p:pic>
        <p:nvPicPr>
          <p:cNvPr descr="A close up of a sign&#10;&#10;Description automatically generated" id="263" name="Google Shape;263;g3271783fc19_0_78"/>
          <p:cNvPicPr preferRelativeResize="0"/>
          <p:nvPr>
            <p:ph idx="1" type="body"/>
          </p:nvPr>
        </p:nvPicPr>
        <p:blipFill rotWithShape="1">
          <a:blip r:embed="rId4">
            <a:alphaModFix/>
          </a:blip>
          <a:srcRect b="0" l="0" r="0" t="0"/>
          <a:stretch/>
        </p:blipFill>
        <p:spPr>
          <a:xfrm>
            <a:off x="-2" y="5927372"/>
            <a:ext cx="1245300" cy="928200"/>
          </a:xfrm>
          <a:prstGeom prst="rect">
            <a:avLst/>
          </a:prstGeom>
          <a:noFill/>
          <a:ln>
            <a:noFill/>
          </a:ln>
        </p:spPr>
      </p:pic>
      <p:pic>
        <p:nvPicPr>
          <p:cNvPr id="264" name="Google Shape;264;g3271783fc19_0_78"/>
          <p:cNvPicPr preferRelativeResize="0"/>
          <p:nvPr/>
        </p:nvPicPr>
        <p:blipFill rotWithShape="1">
          <a:blip r:embed="rId3">
            <a:alphaModFix/>
          </a:blip>
          <a:srcRect b="0" l="0" r="0" t="0"/>
          <a:stretch/>
        </p:blipFill>
        <p:spPr>
          <a:xfrm rot="5400000">
            <a:off x="10661376" y="-984649"/>
            <a:ext cx="558950" cy="2488799"/>
          </a:xfrm>
          <a:prstGeom prst="rect">
            <a:avLst/>
          </a:prstGeom>
          <a:noFill/>
          <a:ln>
            <a:noFill/>
          </a:ln>
        </p:spPr>
      </p:pic>
      <p:pic>
        <p:nvPicPr>
          <p:cNvPr id="265" name="Google Shape;265;g3271783fc19_0_78"/>
          <p:cNvPicPr preferRelativeResize="0"/>
          <p:nvPr/>
        </p:nvPicPr>
        <p:blipFill rotWithShape="1">
          <a:blip r:embed="rId5">
            <a:alphaModFix/>
          </a:blip>
          <a:srcRect b="0" l="0" r="0" t="0"/>
          <a:stretch/>
        </p:blipFill>
        <p:spPr>
          <a:xfrm>
            <a:off x="9135739" y="-19725"/>
            <a:ext cx="560710" cy="558951"/>
          </a:xfrm>
          <a:prstGeom prst="rect">
            <a:avLst/>
          </a:prstGeom>
          <a:noFill/>
          <a:ln>
            <a:noFill/>
          </a:ln>
        </p:spPr>
      </p:pic>
      <p:sp>
        <p:nvSpPr>
          <p:cNvPr id="266" name="Google Shape;266;g3271783fc19_0_78"/>
          <p:cNvSpPr txBox="1"/>
          <p:nvPr/>
        </p:nvSpPr>
        <p:spPr>
          <a:xfrm>
            <a:off x="276775" y="1619425"/>
            <a:ext cx="5367300" cy="42084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00000"/>
              </a:lnSpc>
              <a:spcBef>
                <a:spcPts val="0"/>
              </a:spcBef>
              <a:spcAft>
                <a:spcPts val="0"/>
              </a:spcAft>
              <a:buNone/>
            </a:pPr>
            <a:r>
              <a:rPr b="1" lang="en-US" sz="2400">
                <a:solidFill>
                  <a:srgbClr val="262626"/>
                </a:solidFill>
                <a:latin typeface="Marcellus"/>
                <a:ea typeface="Marcellus"/>
                <a:cs typeface="Marcellus"/>
                <a:sym typeface="Marcellus"/>
              </a:rPr>
              <a:t>Implications for Airport Design:</a:t>
            </a:r>
            <a:endParaRPr b="1" sz="2400">
              <a:solidFill>
                <a:srgbClr val="262626"/>
              </a:solidFill>
              <a:latin typeface="Marcellus"/>
              <a:ea typeface="Marcellus"/>
              <a:cs typeface="Marcellus"/>
              <a:sym typeface="Marcellus"/>
            </a:endParaRPr>
          </a:p>
          <a:p>
            <a:pPr indent="0" lvl="0" marL="0" rtl="0" algn="just">
              <a:lnSpc>
                <a:spcPct val="100000"/>
              </a:lnSpc>
              <a:spcBef>
                <a:spcPts val="0"/>
              </a:spcBef>
              <a:spcAft>
                <a:spcPts val="0"/>
              </a:spcAft>
              <a:buNone/>
            </a:pPr>
            <a:r>
              <a:t/>
            </a:r>
            <a:endParaRPr b="1" sz="2400">
              <a:solidFill>
                <a:srgbClr val="262626"/>
              </a:solidFill>
              <a:latin typeface="Marcellus"/>
              <a:ea typeface="Marcellus"/>
              <a:cs typeface="Marcellus"/>
              <a:sym typeface="Marcellus"/>
            </a:endParaRPr>
          </a:p>
          <a:p>
            <a:pPr indent="-381000" lvl="0" marL="457200" rtl="0" algn="just">
              <a:lnSpc>
                <a:spcPct val="115000"/>
              </a:lnSpc>
              <a:spcBef>
                <a:spcPts val="0"/>
              </a:spcBef>
              <a:spcAft>
                <a:spcPts val="0"/>
              </a:spcAft>
              <a:buClr>
                <a:srgbClr val="262626"/>
              </a:buClr>
              <a:buSzPts val="2400"/>
              <a:buFont typeface="Marcellus"/>
              <a:buChar char="●"/>
            </a:pPr>
            <a:r>
              <a:rPr lang="en-US" sz="2400">
                <a:solidFill>
                  <a:srgbClr val="262626"/>
                </a:solidFill>
                <a:latin typeface="Marcellus"/>
                <a:ea typeface="Marcellus"/>
                <a:cs typeface="Marcellus"/>
                <a:sym typeface="Marcellus"/>
              </a:rPr>
              <a:t>Simulation tools like DES provide actionable insights for resilient infrastructure planning, complementing static analytical methods.</a:t>
            </a:r>
            <a:endParaRPr sz="2400">
              <a:solidFill>
                <a:srgbClr val="262626"/>
              </a:solidFill>
              <a:latin typeface="Marcellus"/>
              <a:ea typeface="Marcellus"/>
              <a:cs typeface="Marcellus"/>
              <a:sym typeface="Marcellus"/>
            </a:endParaRPr>
          </a:p>
          <a:p>
            <a:pPr indent="-381000" lvl="0" marL="457200" rtl="0" algn="just">
              <a:lnSpc>
                <a:spcPct val="115000"/>
              </a:lnSpc>
              <a:spcBef>
                <a:spcPts val="1000"/>
              </a:spcBef>
              <a:spcAft>
                <a:spcPts val="0"/>
              </a:spcAft>
              <a:buClr>
                <a:srgbClr val="262626"/>
              </a:buClr>
              <a:buSzPts val="2400"/>
              <a:buFont typeface="Marcellus"/>
              <a:buChar char="●"/>
            </a:pPr>
            <a:r>
              <a:rPr lang="en-US" sz="2400">
                <a:solidFill>
                  <a:srgbClr val="262626"/>
                </a:solidFill>
                <a:latin typeface="Marcellus"/>
                <a:ea typeface="Marcellus"/>
                <a:cs typeface="Marcellus"/>
                <a:sym typeface="Marcellus"/>
              </a:rPr>
              <a:t>Integrated approaches can better align infrastructure capacity with real-world operational challenges.</a:t>
            </a:r>
            <a:endParaRPr sz="2400">
              <a:solidFill>
                <a:srgbClr val="262626"/>
              </a:solidFill>
              <a:latin typeface="Marcellus"/>
              <a:ea typeface="Marcellus"/>
              <a:cs typeface="Marcellus"/>
              <a:sym typeface="Marcellus"/>
            </a:endParaRPr>
          </a:p>
        </p:txBody>
      </p:sp>
      <p:pic>
        <p:nvPicPr>
          <p:cNvPr descr="A picture containing drawing&#10;&#10;Description automatically generated" id="267" name="Google Shape;267;g3271783fc19_0_78"/>
          <p:cNvPicPr preferRelativeResize="0"/>
          <p:nvPr/>
        </p:nvPicPr>
        <p:blipFill rotWithShape="1">
          <a:blip r:embed="rId6">
            <a:alphaModFix/>
          </a:blip>
          <a:srcRect b="0" l="0" r="0" t="0"/>
          <a:stretch/>
        </p:blipFill>
        <p:spPr>
          <a:xfrm>
            <a:off x="1" y="2449"/>
            <a:ext cx="3712850" cy="928225"/>
          </a:xfrm>
          <a:prstGeom prst="rect">
            <a:avLst/>
          </a:prstGeom>
          <a:noFill/>
          <a:ln>
            <a:noFill/>
          </a:ln>
        </p:spPr>
      </p:pic>
      <p:pic>
        <p:nvPicPr>
          <p:cNvPr id="268" name="Google Shape;268;g3271783fc19_0_78"/>
          <p:cNvPicPr preferRelativeResize="0"/>
          <p:nvPr/>
        </p:nvPicPr>
        <p:blipFill>
          <a:blip r:embed="rId7">
            <a:alphaModFix/>
          </a:blip>
          <a:stretch>
            <a:fillRect/>
          </a:stretch>
        </p:blipFill>
        <p:spPr>
          <a:xfrm>
            <a:off x="5787175" y="1619425"/>
            <a:ext cx="5701000" cy="42084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animEffect filter="fade" transition="in">
                                      <p:cBhvr>
                                        <p:cTn dur="1000"/>
                                        <p:tgtEl>
                                          <p:spTgt spid="2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animEffect filter="fade" transition="in">
                                      <p:cBhvr>
                                        <p:cTn dur="1000"/>
                                        <p:tgtEl>
                                          <p:spTgt spid="2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animEffect filter="fade" transition="in">
                                      <p:cBhvr>
                                        <p:cTn dur="1000"/>
                                        <p:tgtEl>
                                          <p:spTgt spid="2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xEl>
                                              <p:pRg end="3" st="3"/>
                                            </p:txEl>
                                          </p:spTgt>
                                        </p:tgtEl>
                                        <p:attrNameLst>
                                          <p:attrName>style.visibility</p:attrName>
                                        </p:attrNameLst>
                                      </p:cBhvr>
                                      <p:to>
                                        <p:strVal val="visible"/>
                                      </p:to>
                                    </p:set>
                                    <p:animEffect filter="fade" transition="in">
                                      <p:cBhvr>
                                        <p:cTn dur="1000"/>
                                        <p:tgtEl>
                                          <p:spTgt spid="2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g327152007fd_0_32"/>
          <p:cNvSpPr txBox="1"/>
          <p:nvPr>
            <p:ph type="title"/>
          </p:nvPr>
        </p:nvSpPr>
        <p:spPr>
          <a:xfrm>
            <a:off x="0" y="100072"/>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References (IEEE Format)</a:t>
            </a:r>
            <a:endParaRPr>
              <a:latin typeface="Marcellus"/>
              <a:ea typeface="Marcellus"/>
              <a:cs typeface="Marcellus"/>
              <a:sym typeface="Marcellus"/>
            </a:endParaRPr>
          </a:p>
        </p:txBody>
      </p:sp>
      <p:sp>
        <p:nvSpPr>
          <p:cNvPr id="274" name="Google Shape;274;g327152007fd_0_32"/>
          <p:cNvSpPr txBox="1"/>
          <p:nvPr>
            <p:ph idx="1" type="body"/>
          </p:nvPr>
        </p:nvSpPr>
        <p:spPr>
          <a:xfrm>
            <a:off x="510975" y="1355638"/>
            <a:ext cx="9641400" cy="41445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2400">
                <a:solidFill>
                  <a:srgbClr val="1E1F2A"/>
                </a:solidFill>
                <a:latin typeface="Marcellus"/>
                <a:ea typeface="Marcellus"/>
                <a:cs typeface="Marcellus"/>
                <a:sym typeface="Marcellus"/>
              </a:rPr>
              <a:t>1. International Air Transport Association, *Airport Development Reference Manual*, 11th ed., Montreal: IATA, 2019.</a:t>
            </a:r>
            <a:endParaRPr sz="2400">
              <a:solidFill>
                <a:srgbClr val="1E1F2A"/>
              </a:solidFill>
              <a:latin typeface="Marcellus"/>
              <a:ea typeface="Marcellus"/>
              <a:cs typeface="Marcellus"/>
              <a:sym typeface="Marcellus"/>
            </a:endParaRPr>
          </a:p>
          <a:p>
            <a:pPr indent="0" lvl="0" marL="0" rtl="0" algn="just">
              <a:lnSpc>
                <a:spcPct val="115000"/>
              </a:lnSpc>
              <a:spcBef>
                <a:spcPts val="1000"/>
              </a:spcBef>
              <a:spcAft>
                <a:spcPts val="0"/>
              </a:spcAft>
              <a:buClr>
                <a:schemeClr val="dk1"/>
              </a:buClr>
              <a:buSzPts val="1100"/>
              <a:buFont typeface="Arial"/>
              <a:buNone/>
            </a:pPr>
            <a:r>
              <a:rPr lang="en-US" sz="2400">
                <a:solidFill>
                  <a:srgbClr val="1E1F2A"/>
                </a:solidFill>
                <a:latin typeface="Marcellus"/>
                <a:ea typeface="Marcellus"/>
                <a:cs typeface="Marcellus"/>
                <a:sym typeface="Marcellus"/>
              </a:rPr>
              <a:t>2. Transoft Solution, "ArcPORT Terminal", accessed Nov. 5, 2020.</a:t>
            </a:r>
            <a:endParaRPr sz="2400">
              <a:solidFill>
                <a:srgbClr val="1E1F2A"/>
              </a:solidFill>
              <a:latin typeface="Marcellus"/>
              <a:ea typeface="Marcellus"/>
              <a:cs typeface="Marcellus"/>
              <a:sym typeface="Marcellus"/>
            </a:endParaRPr>
          </a:p>
          <a:p>
            <a:pPr indent="0" lvl="0" marL="0" rtl="0" algn="just">
              <a:lnSpc>
                <a:spcPct val="115000"/>
              </a:lnSpc>
              <a:spcBef>
                <a:spcPts val="1000"/>
              </a:spcBef>
              <a:spcAft>
                <a:spcPts val="0"/>
              </a:spcAft>
              <a:buClr>
                <a:schemeClr val="dk1"/>
              </a:buClr>
              <a:buSzPts val="1100"/>
              <a:buFont typeface="Arial"/>
              <a:buNone/>
            </a:pPr>
            <a:r>
              <a:rPr lang="en-US" sz="2400">
                <a:solidFill>
                  <a:srgbClr val="1E1F2A"/>
                </a:solidFill>
                <a:latin typeface="Marcellus"/>
                <a:ea typeface="Marcellus"/>
                <a:cs typeface="Marcellus"/>
                <a:sym typeface="Marcellus"/>
              </a:rPr>
              <a:t>3. S. B. Young, “Evaluation of pedestrian walking speeds in airport terminals,” *Transportation Research Record*, vol. 1674, no. 1, pp. 20–26, 1999.</a:t>
            </a:r>
            <a:endParaRPr sz="2400">
              <a:solidFill>
                <a:srgbClr val="1E1F2A"/>
              </a:solidFill>
              <a:latin typeface="Marcellus"/>
              <a:ea typeface="Marcellus"/>
              <a:cs typeface="Marcellus"/>
              <a:sym typeface="Marcellus"/>
            </a:endParaRPr>
          </a:p>
          <a:p>
            <a:pPr indent="0" lvl="0" marL="0" rtl="0" algn="just">
              <a:lnSpc>
                <a:spcPct val="115000"/>
              </a:lnSpc>
              <a:spcBef>
                <a:spcPts val="1000"/>
              </a:spcBef>
              <a:spcAft>
                <a:spcPts val="0"/>
              </a:spcAft>
              <a:buClr>
                <a:schemeClr val="dk1"/>
              </a:buClr>
              <a:buSzPts val="1100"/>
              <a:buFont typeface="Arial"/>
              <a:buNone/>
            </a:pPr>
            <a:r>
              <a:rPr lang="en-US" sz="2400">
                <a:solidFill>
                  <a:srgbClr val="1E1F2A"/>
                </a:solidFill>
                <a:latin typeface="Marcellus"/>
                <a:ea typeface="Marcellus"/>
                <a:cs typeface="Marcellus"/>
                <a:sym typeface="Marcellus"/>
              </a:rPr>
              <a:t>4. L. Zhou and Z. Chen, “Measuring the performance of airport resilience to severe weather events,” *Transportation Research Part D: Transport and Environment*, vol. 83, p. 102362, 2020</a:t>
            </a:r>
            <a:r>
              <a:rPr lang="en-US" sz="2400">
                <a:solidFill>
                  <a:srgbClr val="1E1F2A"/>
                </a:solidFill>
                <a:latin typeface="Marcellus"/>
                <a:ea typeface="Marcellus"/>
                <a:cs typeface="Marcellus"/>
                <a:sym typeface="Marcellus"/>
              </a:rPr>
              <a:t>.</a:t>
            </a:r>
            <a:endParaRPr sz="2400">
              <a:solidFill>
                <a:srgbClr val="1E1F2A"/>
              </a:solidFill>
              <a:latin typeface="Marcellus"/>
              <a:ea typeface="Marcellus"/>
              <a:cs typeface="Marcellus"/>
              <a:sym typeface="Marcellus"/>
            </a:endParaRPr>
          </a:p>
          <a:p>
            <a:pPr indent="0" lvl="0" marL="0" marR="0" rtl="0" algn="just">
              <a:lnSpc>
                <a:spcPct val="115000"/>
              </a:lnSpc>
              <a:spcBef>
                <a:spcPts val="0"/>
              </a:spcBef>
              <a:spcAft>
                <a:spcPts val="0"/>
              </a:spcAft>
              <a:buNone/>
            </a:pPr>
            <a:r>
              <a:t/>
            </a:r>
            <a:endParaRPr sz="2400">
              <a:solidFill>
                <a:srgbClr val="1E1F2A"/>
              </a:solidFill>
              <a:latin typeface="Marcellus"/>
              <a:ea typeface="Marcellus"/>
              <a:cs typeface="Marcellus"/>
              <a:sym typeface="Marcellus"/>
            </a:endParaRPr>
          </a:p>
        </p:txBody>
      </p:sp>
      <p:pic>
        <p:nvPicPr>
          <p:cNvPr id="275" name="Google Shape;275;g327152007fd_0_32"/>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276" name="Google Shape;276;g327152007fd_0_32"/>
          <p:cNvPicPr preferRelativeResize="0"/>
          <p:nvPr/>
        </p:nvPicPr>
        <p:blipFill rotWithShape="1">
          <a:blip r:embed="rId4">
            <a:alphaModFix/>
          </a:blip>
          <a:srcRect b="0" l="0" r="0" t="0"/>
          <a:stretch/>
        </p:blipFill>
        <p:spPr>
          <a:xfrm>
            <a:off x="10515600" y="0"/>
            <a:ext cx="525379" cy="5440679"/>
          </a:xfrm>
          <a:prstGeom prst="rect">
            <a:avLst/>
          </a:prstGeom>
          <a:noFill/>
          <a:ln>
            <a:noFill/>
          </a:ln>
        </p:spPr>
      </p:pic>
      <p:pic>
        <p:nvPicPr>
          <p:cNvPr descr="A picture containing drawing&#10;&#10;Description automatically generated" id="277" name="Google Shape;277;g327152007fd_0_32"/>
          <p:cNvPicPr preferRelativeResize="0"/>
          <p:nvPr/>
        </p:nvPicPr>
        <p:blipFill rotWithShape="1">
          <a:blip r:embed="rId5">
            <a:alphaModFix/>
          </a:blip>
          <a:srcRect b="0" l="3000" r="8737" t="0"/>
          <a:stretch/>
        </p:blipFill>
        <p:spPr>
          <a:xfrm>
            <a:off x="26625" y="5867150"/>
            <a:ext cx="3506675" cy="993250"/>
          </a:xfrm>
          <a:prstGeom prst="rect">
            <a:avLst/>
          </a:prstGeom>
          <a:noFill/>
          <a:ln>
            <a:noFill/>
          </a:ln>
        </p:spPr>
      </p:pic>
      <p:pic>
        <p:nvPicPr>
          <p:cNvPr descr="A close up of a sign&#10;&#10;Description automatically generated" id="278" name="Google Shape;278;g327152007fd_0_32"/>
          <p:cNvPicPr preferRelativeResize="0"/>
          <p:nvPr/>
        </p:nvPicPr>
        <p:blipFill rotWithShape="1">
          <a:blip r:embed="rId6">
            <a:alphaModFix/>
          </a:blip>
          <a:srcRect b="0" l="0" r="0" t="0"/>
          <a:stretch/>
        </p:blipFill>
        <p:spPr>
          <a:xfrm>
            <a:off x="9651235" y="5790950"/>
            <a:ext cx="1332540" cy="99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1000"/>
                                        <p:tgtEl>
                                          <p:spTgt spid="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74">
                                            <p:txEl>
                                              <p:pRg end="2" st="2"/>
                                            </p:txEl>
                                          </p:spTgt>
                                        </p:tgtEl>
                                        <p:attrNameLst>
                                          <p:attrName>style.visibility</p:attrName>
                                        </p:attrNameLst>
                                      </p:cBhvr>
                                      <p:to>
                                        <p:strVal val="visible"/>
                                      </p:to>
                                    </p:set>
                                    <p:animEffect filter="fade" transition="in">
                                      <p:cBhvr>
                                        <p:cTn dur="1000"/>
                                        <p:tgtEl>
                                          <p:spTgt spid="2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74">
                                            <p:txEl>
                                              <p:pRg end="3" st="3"/>
                                            </p:txEl>
                                          </p:spTgt>
                                        </p:tgtEl>
                                        <p:attrNameLst>
                                          <p:attrName>style.visibility</p:attrName>
                                        </p:attrNameLst>
                                      </p:cBhvr>
                                      <p:to>
                                        <p:strVal val="visible"/>
                                      </p:to>
                                    </p:set>
                                    <p:animEffect filter="fade" transition="in">
                                      <p:cBhvr>
                                        <p:cTn dur="1000"/>
                                        <p:tgtEl>
                                          <p:spTgt spid="2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74">
                                            <p:txEl>
                                              <p:pRg end="4" st="4"/>
                                            </p:txEl>
                                          </p:spTgt>
                                        </p:tgtEl>
                                        <p:attrNameLst>
                                          <p:attrName>style.visibility</p:attrName>
                                        </p:attrNameLst>
                                      </p:cBhvr>
                                      <p:to>
                                        <p:strVal val="visible"/>
                                      </p:to>
                                    </p:set>
                                    <p:animEffect filter="fade" transition="in">
                                      <p:cBhvr>
                                        <p:cTn dur="1000"/>
                                        <p:tgtEl>
                                          <p:spTgt spid="27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2"/>
          <p:cNvSpPr txBox="1"/>
          <p:nvPr>
            <p:ph type="title"/>
          </p:nvPr>
        </p:nvSpPr>
        <p:spPr>
          <a:xfrm>
            <a:off x="0" y="100072"/>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Objective of the Paper</a:t>
            </a:r>
            <a:endParaRPr>
              <a:latin typeface="Marcellus"/>
              <a:ea typeface="Marcellus"/>
              <a:cs typeface="Marcellus"/>
              <a:sym typeface="Marcellus"/>
            </a:endParaRPr>
          </a:p>
        </p:txBody>
      </p:sp>
      <p:sp>
        <p:nvSpPr>
          <p:cNvPr id="99" name="Google Shape;99;p2"/>
          <p:cNvSpPr txBox="1"/>
          <p:nvPr>
            <p:ph idx="1" type="body"/>
          </p:nvPr>
        </p:nvSpPr>
        <p:spPr>
          <a:xfrm>
            <a:off x="441158" y="1501981"/>
            <a:ext cx="9641400" cy="4487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2400">
                <a:solidFill>
                  <a:srgbClr val="1E1F2A"/>
                </a:solidFill>
                <a:latin typeface="Marcellus"/>
                <a:ea typeface="Marcellus"/>
                <a:cs typeface="Marcellus"/>
                <a:sym typeface="Marcellus"/>
              </a:rPr>
              <a:t>The primary goal of the paper is to evaluate how disruptive events (DE) such as temporary elevator system failures influence airport operational areas, specifically the waiting and circulation zones around elevators. It challenges the analytical design standards, which inadequately address such events, and highlights the importance of simulation-based methods for understanding bottlenecks, passenger flow, and optimal resource utilization. The study aims to inform better infrastructure design and operational strategies for resilient airport systems.</a:t>
            </a:r>
            <a:endParaRPr sz="2400">
              <a:solidFill>
                <a:srgbClr val="1E1F2A"/>
              </a:solidFill>
              <a:latin typeface="Marcellus"/>
              <a:ea typeface="Marcellus"/>
              <a:cs typeface="Marcellus"/>
              <a:sym typeface="Marcellus"/>
            </a:endParaRPr>
          </a:p>
        </p:txBody>
      </p:sp>
      <p:pic>
        <p:nvPicPr>
          <p:cNvPr id="100" name="Google Shape;100;p2"/>
          <p:cNvPicPr preferRelativeResize="0"/>
          <p:nvPr/>
        </p:nvPicPr>
        <p:blipFill rotWithShape="1">
          <a:blip r:embed="rId3">
            <a:alphaModFix/>
          </a:blip>
          <a:srcRect b="0" l="0" r="0" t="0"/>
          <a:stretch/>
        </p:blipFill>
        <p:spPr>
          <a:xfrm>
            <a:off x="11040979" y="0"/>
            <a:ext cx="1151021" cy="6855781"/>
          </a:xfrm>
          <a:prstGeom prst="rect">
            <a:avLst/>
          </a:prstGeom>
          <a:noFill/>
          <a:ln>
            <a:noFill/>
          </a:ln>
        </p:spPr>
      </p:pic>
      <p:pic>
        <p:nvPicPr>
          <p:cNvPr id="101" name="Google Shape;101;p2"/>
          <p:cNvPicPr preferRelativeResize="0"/>
          <p:nvPr/>
        </p:nvPicPr>
        <p:blipFill rotWithShape="1">
          <a:blip r:embed="rId4">
            <a:alphaModFix/>
          </a:blip>
          <a:srcRect b="0" l="0" r="0" t="0"/>
          <a:stretch/>
        </p:blipFill>
        <p:spPr>
          <a:xfrm>
            <a:off x="10515600" y="0"/>
            <a:ext cx="525379" cy="5440680"/>
          </a:xfrm>
          <a:prstGeom prst="rect">
            <a:avLst/>
          </a:prstGeom>
          <a:noFill/>
          <a:ln>
            <a:noFill/>
          </a:ln>
        </p:spPr>
      </p:pic>
      <p:pic>
        <p:nvPicPr>
          <p:cNvPr descr="A picture containing drawing&#10;&#10;Description automatically generated" id="102" name="Google Shape;102;p2"/>
          <p:cNvPicPr preferRelativeResize="0"/>
          <p:nvPr/>
        </p:nvPicPr>
        <p:blipFill rotWithShape="1">
          <a:blip r:embed="rId5">
            <a:alphaModFix/>
          </a:blip>
          <a:srcRect b="0" l="3000" r="8737" t="0"/>
          <a:stretch/>
        </p:blipFill>
        <p:spPr>
          <a:xfrm>
            <a:off x="26625" y="5867150"/>
            <a:ext cx="3506675" cy="993250"/>
          </a:xfrm>
          <a:prstGeom prst="rect">
            <a:avLst/>
          </a:prstGeom>
          <a:noFill/>
          <a:ln>
            <a:noFill/>
          </a:ln>
        </p:spPr>
      </p:pic>
      <p:pic>
        <p:nvPicPr>
          <p:cNvPr descr="A close up of a sign&#10;&#10;Description automatically generated" id="103" name="Google Shape;103;p2"/>
          <p:cNvPicPr preferRelativeResize="0"/>
          <p:nvPr/>
        </p:nvPicPr>
        <p:blipFill rotWithShape="1">
          <a:blip r:embed="rId6">
            <a:alphaModFix/>
          </a:blip>
          <a:srcRect b="0" l="0" r="0" t="0"/>
          <a:stretch/>
        </p:blipFill>
        <p:spPr>
          <a:xfrm>
            <a:off x="9651235" y="5790950"/>
            <a:ext cx="1332540" cy="99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 name="Shape 107"/>
        <p:cNvGrpSpPr/>
        <p:nvPr/>
      </p:nvGrpSpPr>
      <p:grpSpPr>
        <a:xfrm>
          <a:off x="0" y="0"/>
          <a:ext cx="0" cy="0"/>
          <a:chOff x="0" y="0"/>
          <a:chExt cx="0" cy="0"/>
        </a:xfrm>
      </p:grpSpPr>
      <p:pic>
        <p:nvPicPr>
          <p:cNvPr id="108" name="Google Shape;108;p8"/>
          <p:cNvPicPr preferRelativeResize="0"/>
          <p:nvPr/>
        </p:nvPicPr>
        <p:blipFill rotWithShape="1">
          <a:blip r:embed="rId3">
            <a:alphaModFix/>
          </a:blip>
          <a:srcRect b="0" l="0" r="0" t="0"/>
          <a:stretch/>
        </p:blipFill>
        <p:spPr>
          <a:xfrm flipH="1">
            <a:off x="-25" y="19725"/>
            <a:ext cx="560725" cy="6858000"/>
          </a:xfrm>
          <a:prstGeom prst="rect">
            <a:avLst/>
          </a:prstGeom>
          <a:noFill/>
          <a:ln>
            <a:noFill/>
          </a:ln>
        </p:spPr>
      </p:pic>
      <p:pic>
        <p:nvPicPr>
          <p:cNvPr id="109" name="Google Shape;109;p8"/>
          <p:cNvPicPr preferRelativeResize="0"/>
          <p:nvPr/>
        </p:nvPicPr>
        <p:blipFill rotWithShape="1">
          <a:blip r:embed="rId3">
            <a:alphaModFix/>
          </a:blip>
          <a:srcRect b="0" l="0" r="0" t="0"/>
          <a:stretch/>
        </p:blipFill>
        <p:spPr>
          <a:xfrm flipH="1" rot="-5400000">
            <a:off x="889977" y="-889981"/>
            <a:ext cx="558950" cy="2338913"/>
          </a:xfrm>
          <a:prstGeom prst="rect">
            <a:avLst/>
          </a:prstGeom>
          <a:noFill/>
          <a:ln>
            <a:noFill/>
          </a:ln>
        </p:spPr>
      </p:pic>
      <p:pic>
        <p:nvPicPr>
          <p:cNvPr id="110" name="Google Shape;110;p8"/>
          <p:cNvPicPr preferRelativeResize="0"/>
          <p:nvPr/>
        </p:nvPicPr>
        <p:blipFill rotWithShape="1">
          <a:blip r:embed="rId4">
            <a:alphaModFix/>
          </a:blip>
          <a:srcRect b="0" l="0" r="0" t="0"/>
          <a:stretch/>
        </p:blipFill>
        <p:spPr>
          <a:xfrm flipH="1">
            <a:off x="2338909" y="0"/>
            <a:ext cx="560710" cy="558951"/>
          </a:xfrm>
          <a:prstGeom prst="rect">
            <a:avLst/>
          </a:prstGeom>
          <a:noFill/>
          <a:ln>
            <a:noFill/>
          </a:ln>
        </p:spPr>
      </p:pic>
      <p:sp>
        <p:nvSpPr>
          <p:cNvPr id="111" name="Google Shape;111;p8"/>
          <p:cNvSpPr txBox="1"/>
          <p:nvPr>
            <p:ph type="title"/>
          </p:nvPr>
        </p:nvSpPr>
        <p:spPr>
          <a:xfrm>
            <a:off x="3637650" y="524725"/>
            <a:ext cx="4764300" cy="702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Resources Used</a:t>
            </a:r>
            <a:endParaRPr>
              <a:latin typeface="Marcellus"/>
              <a:ea typeface="Marcellus"/>
              <a:cs typeface="Marcellus"/>
              <a:sym typeface="Marcellus"/>
            </a:endParaRPr>
          </a:p>
        </p:txBody>
      </p:sp>
      <p:sp>
        <p:nvSpPr>
          <p:cNvPr id="112" name="Google Shape;112;p8"/>
          <p:cNvSpPr txBox="1"/>
          <p:nvPr>
            <p:ph idx="1" type="body"/>
          </p:nvPr>
        </p:nvSpPr>
        <p:spPr>
          <a:xfrm>
            <a:off x="970350" y="1598325"/>
            <a:ext cx="3546600" cy="4005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852"/>
              <a:buNone/>
            </a:pPr>
            <a:r>
              <a:rPr b="1" lang="en-US" sz="2400">
                <a:solidFill>
                  <a:srgbClr val="1E1F2A"/>
                </a:solidFill>
                <a:latin typeface="Marcellus"/>
                <a:ea typeface="Marcellus"/>
                <a:cs typeface="Marcellus"/>
                <a:sym typeface="Marcellus"/>
              </a:rPr>
              <a:t>1. Simulation Software – ArcPORT®</a:t>
            </a:r>
            <a:r>
              <a:rPr lang="en-US" sz="2400">
                <a:solidFill>
                  <a:srgbClr val="1E1F2A"/>
                </a:solidFill>
                <a:latin typeface="Marcellus"/>
                <a:ea typeface="Marcellus"/>
                <a:cs typeface="Marcellus"/>
                <a:sym typeface="Marcellus"/>
              </a:rPr>
              <a:t>: A simulation tool used to model airport terminal passenger dynamics and operational scenarios. It enabled discrete event simulation to replicate real-world processes.</a:t>
            </a:r>
            <a:endParaRPr sz="2400">
              <a:solidFill>
                <a:srgbClr val="1E1F2A"/>
              </a:solidFill>
              <a:latin typeface="Marcellus"/>
              <a:ea typeface="Marcellus"/>
              <a:cs typeface="Marcellus"/>
              <a:sym typeface="Marcellus"/>
            </a:endParaRPr>
          </a:p>
          <a:p>
            <a:pPr indent="0" lvl="0" marL="0" rtl="0" algn="just">
              <a:lnSpc>
                <a:spcPct val="115000"/>
              </a:lnSpc>
              <a:spcBef>
                <a:spcPts val="1000"/>
              </a:spcBef>
              <a:spcAft>
                <a:spcPts val="1000"/>
              </a:spcAft>
              <a:buSzPts val="852"/>
              <a:buNone/>
            </a:pPr>
            <a:r>
              <a:t/>
            </a:r>
            <a:endParaRPr sz="2400">
              <a:solidFill>
                <a:srgbClr val="1E1F2A"/>
              </a:solidFill>
              <a:latin typeface="Marcellus"/>
              <a:ea typeface="Marcellus"/>
              <a:cs typeface="Marcellus"/>
              <a:sym typeface="Marcellus"/>
            </a:endParaRPr>
          </a:p>
        </p:txBody>
      </p:sp>
      <p:pic>
        <p:nvPicPr>
          <p:cNvPr descr="A picture containing drawing&#10;&#10;Description automatically generated" id="113" name="Google Shape;113;p8"/>
          <p:cNvPicPr preferRelativeResize="0"/>
          <p:nvPr/>
        </p:nvPicPr>
        <p:blipFill rotWithShape="1">
          <a:blip r:embed="rId5">
            <a:alphaModFix/>
          </a:blip>
          <a:srcRect b="0" l="3000" r="8737" t="0"/>
          <a:stretch/>
        </p:blipFill>
        <p:spPr>
          <a:xfrm>
            <a:off x="9139975" y="0"/>
            <a:ext cx="3052026" cy="864472"/>
          </a:xfrm>
          <a:prstGeom prst="rect">
            <a:avLst/>
          </a:prstGeom>
          <a:noFill/>
          <a:ln>
            <a:noFill/>
          </a:ln>
        </p:spPr>
      </p:pic>
      <p:pic>
        <p:nvPicPr>
          <p:cNvPr descr="A close up of a sign&#10;&#10;Description automatically generated" id="114" name="Google Shape;114;p8"/>
          <p:cNvPicPr preferRelativeResize="0"/>
          <p:nvPr/>
        </p:nvPicPr>
        <p:blipFill rotWithShape="1">
          <a:blip r:embed="rId6">
            <a:alphaModFix/>
          </a:blip>
          <a:srcRect b="0" l="0" r="0" t="0"/>
          <a:stretch/>
        </p:blipFill>
        <p:spPr>
          <a:xfrm>
            <a:off x="11032865" y="5993525"/>
            <a:ext cx="1159785" cy="864475"/>
          </a:xfrm>
          <a:prstGeom prst="rect">
            <a:avLst/>
          </a:prstGeom>
          <a:noFill/>
          <a:ln>
            <a:noFill/>
          </a:ln>
        </p:spPr>
      </p:pic>
      <p:pic>
        <p:nvPicPr>
          <p:cNvPr id="115" name="Google Shape;115;p8"/>
          <p:cNvPicPr preferRelativeResize="0"/>
          <p:nvPr/>
        </p:nvPicPr>
        <p:blipFill>
          <a:blip r:embed="rId7">
            <a:alphaModFix/>
          </a:blip>
          <a:stretch>
            <a:fillRect/>
          </a:stretch>
        </p:blipFill>
        <p:spPr>
          <a:xfrm>
            <a:off x="4624698" y="1607725"/>
            <a:ext cx="7151853" cy="3919999"/>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pic>
        <p:nvPicPr>
          <p:cNvPr id="120" name="Google Shape;120;g3271783fc19_0_0"/>
          <p:cNvPicPr preferRelativeResize="0"/>
          <p:nvPr/>
        </p:nvPicPr>
        <p:blipFill rotWithShape="1">
          <a:blip r:embed="rId3">
            <a:alphaModFix/>
          </a:blip>
          <a:srcRect b="0" l="0" r="0" t="0"/>
          <a:stretch/>
        </p:blipFill>
        <p:spPr>
          <a:xfrm flipH="1">
            <a:off x="-25" y="19725"/>
            <a:ext cx="560725" cy="6858000"/>
          </a:xfrm>
          <a:prstGeom prst="rect">
            <a:avLst/>
          </a:prstGeom>
          <a:noFill/>
          <a:ln>
            <a:noFill/>
          </a:ln>
        </p:spPr>
      </p:pic>
      <p:pic>
        <p:nvPicPr>
          <p:cNvPr id="121" name="Google Shape;121;g3271783fc19_0_0"/>
          <p:cNvPicPr preferRelativeResize="0"/>
          <p:nvPr/>
        </p:nvPicPr>
        <p:blipFill rotWithShape="1">
          <a:blip r:embed="rId3">
            <a:alphaModFix/>
          </a:blip>
          <a:srcRect b="0" l="0" r="0" t="0"/>
          <a:stretch/>
        </p:blipFill>
        <p:spPr>
          <a:xfrm flipH="1" rot="-5400000">
            <a:off x="889977" y="-889981"/>
            <a:ext cx="558950" cy="2338913"/>
          </a:xfrm>
          <a:prstGeom prst="rect">
            <a:avLst/>
          </a:prstGeom>
          <a:noFill/>
          <a:ln>
            <a:noFill/>
          </a:ln>
        </p:spPr>
      </p:pic>
      <p:pic>
        <p:nvPicPr>
          <p:cNvPr id="122" name="Google Shape;122;g3271783fc19_0_0"/>
          <p:cNvPicPr preferRelativeResize="0"/>
          <p:nvPr/>
        </p:nvPicPr>
        <p:blipFill rotWithShape="1">
          <a:blip r:embed="rId4">
            <a:alphaModFix/>
          </a:blip>
          <a:srcRect b="0" l="0" r="0" t="0"/>
          <a:stretch/>
        </p:blipFill>
        <p:spPr>
          <a:xfrm flipH="1">
            <a:off x="2338909" y="0"/>
            <a:ext cx="560710" cy="558951"/>
          </a:xfrm>
          <a:prstGeom prst="rect">
            <a:avLst/>
          </a:prstGeom>
          <a:noFill/>
          <a:ln>
            <a:noFill/>
          </a:ln>
        </p:spPr>
      </p:pic>
      <p:sp>
        <p:nvSpPr>
          <p:cNvPr id="123" name="Google Shape;123;g3271783fc19_0_0"/>
          <p:cNvSpPr txBox="1"/>
          <p:nvPr>
            <p:ph idx="1" type="body"/>
          </p:nvPr>
        </p:nvSpPr>
        <p:spPr>
          <a:xfrm>
            <a:off x="743525" y="1379125"/>
            <a:ext cx="6327300" cy="22470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000"/>
              </a:spcAft>
              <a:buSzPts val="852"/>
              <a:buNone/>
            </a:pPr>
            <a:r>
              <a:rPr b="1" lang="en-US" sz="2400">
                <a:solidFill>
                  <a:srgbClr val="1E1F2A"/>
                </a:solidFill>
                <a:latin typeface="Marcellus"/>
                <a:ea typeface="Marcellus"/>
                <a:cs typeface="Marcellus"/>
                <a:sym typeface="Marcellus"/>
              </a:rPr>
              <a:t>2. Passenger Flow Data:</a:t>
            </a:r>
            <a:r>
              <a:rPr lang="en-US" sz="2400">
                <a:solidFill>
                  <a:srgbClr val="1E1F2A"/>
                </a:solidFill>
                <a:latin typeface="Marcellus"/>
                <a:ea typeface="Marcellus"/>
                <a:cs typeface="Marcellus"/>
                <a:sym typeface="Marcellus"/>
              </a:rPr>
              <a:t> Simulated data derived from B737-800 operations, with each aircraft accommodating 165 passengers. This data simulated passenger influx during peak times.</a:t>
            </a:r>
            <a:endParaRPr sz="2400">
              <a:solidFill>
                <a:srgbClr val="1E1F2A"/>
              </a:solidFill>
              <a:latin typeface="Marcellus"/>
              <a:ea typeface="Marcellus"/>
              <a:cs typeface="Marcellus"/>
              <a:sym typeface="Marcellus"/>
            </a:endParaRPr>
          </a:p>
        </p:txBody>
      </p:sp>
      <p:pic>
        <p:nvPicPr>
          <p:cNvPr descr="A picture containing drawing&#10;&#10;Description automatically generated" id="124" name="Google Shape;124;g3271783fc19_0_0"/>
          <p:cNvPicPr preferRelativeResize="0"/>
          <p:nvPr/>
        </p:nvPicPr>
        <p:blipFill rotWithShape="1">
          <a:blip r:embed="rId5">
            <a:alphaModFix/>
          </a:blip>
          <a:srcRect b="0" l="3000" r="8737" t="0"/>
          <a:stretch/>
        </p:blipFill>
        <p:spPr>
          <a:xfrm>
            <a:off x="9139975" y="0"/>
            <a:ext cx="3052026" cy="864472"/>
          </a:xfrm>
          <a:prstGeom prst="rect">
            <a:avLst/>
          </a:prstGeom>
          <a:noFill/>
          <a:ln>
            <a:noFill/>
          </a:ln>
        </p:spPr>
      </p:pic>
      <p:pic>
        <p:nvPicPr>
          <p:cNvPr descr="A close up of a sign&#10;&#10;Description automatically generated" id="125" name="Google Shape;125;g3271783fc19_0_0"/>
          <p:cNvPicPr preferRelativeResize="0"/>
          <p:nvPr/>
        </p:nvPicPr>
        <p:blipFill rotWithShape="1">
          <a:blip r:embed="rId6">
            <a:alphaModFix/>
          </a:blip>
          <a:srcRect b="0" l="0" r="0" t="0"/>
          <a:stretch/>
        </p:blipFill>
        <p:spPr>
          <a:xfrm>
            <a:off x="11032865" y="5993525"/>
            <a:ext cx="1159785" cy="864475"/>
          </a:xfrm>
          <a:prstGeom prst="rect">
            <a:avLst/>
          </a:prstGeom>
          <a:noFill/>
          <a:ln>
            <a:noFill/>
          </a:ln>
        </p:spPr>
      </p:pic>
      <p:pic>
        <p:nvPicPr>
          <p:cNvPr id="126" name="Google Shape;126;g3271783fc19_0_0"/>
          <p:cNvPicPr preferRelativeResize="0"/>
          <p:nvPr/>
        </p:nvPicPr>
        <p:blipFill rotWithShape="1">
          <a:blip r:embed="rId7">
            <a:alphaModFix/>
          </a:blip>
          <a:srcRect b="0" l="0" r="9510" t="0"/>
          <a:stretch/>
        </p:blipFill>
        <p:spPr>
          <a:xfrm>
            <a:off x="743525" y="3702275"/>
            <a:ext cx="6327301" cy="3088475"/>
          </a:xfrm>
          <a:prstGeom prst="rect">
            <a:avLst/>
          </a:prstGeom>
          <a:noFill/>
          <a:ln cap="flat" cmpd="sng" w="9525">
            <a:solidFill>
              <a:schemeClr val="dk1"/>
            </a:solidFill>
            <a:prstDash val="solid"/>
            <a:round/>
            <a:headEnd len="sm" w="sm" type="none"/>
            <a:tailEnd len="sm" w="sm" type="none"/>
          </a:ln>
        </p:spPr>
      </p:pic>
      <p:sp>
        <p:nvSpPr>
          <p:cNvPr id="127" name="Google Shape;127;g3271783fc19_0_0"/>
          <p:cNvSpPr txBox="1"/>
          <p:nvPr>
            <p:ph type="title"/>
          </p:nvPr>
        </p:nvSpPr>
        <p:spPr>
          <a:xfrm>
            <a:off x="3637650" y="524725"/>
            <a:ext cx="4764300" cy="702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Resources Used</a:t>
            </a:r>
            <a:endParaRPr>
              <a:latin typeface="Marcellus"/>
              <a:ea typeface="Marcellus"/>
              <a:cs typeface="Marcellus"/>
              <a:sym typeface="Marcellus"/>
            </a:endParaRPr>
          </a:p>
        </p:txBody>
      </p:sp>
      <p:pic>
        <p:nvPicPr>
          <p:cNvPr id="128" name="Google Shape;128;g3271783fc19_0_0"/>
          <p:cNvPicPr preferRelativeResize="0"/>
          <p:nvPr/>
        </p:nvPicPr>
        <p:blipFill>
          <a:blip r:embed="rId8">
            <a:alphaModFix/>
          </a:blip>
          <a:stretch>
            <a:fillRect/>
          </a:stretch>
        </p:blipFill>
        <p:spPr>
          <a:xfrm>
            <a:off x="7103525" y="1150525"/>
            <a:ext cx="5024877" cy="3550999"/>
          </a:xfrm>
          <a:prstGeom prst="rect">
            <a:avLst/>
          </a:prstGeom>
          <a:noFill/>
          <a:ln>
            <a:noFill/>
          </a:ln>
        </p:spPr>
      </p:pic>
      <p:pic>
        <p:nvPicPr>
          <p:cNvPr id="129" name="Google Shape;129;g3271783fc19_0_0"/>
          <p:cNvPicPr preferRelativeResize="0"/>
          <p:nvPr/>
        </p:nvPicPr>
        <p:blipFill>
          <a:blip r:embed="rId9">
            <a:alphaModFix/>
          </a:blip>
          <a:stretch>
            <a:fillRect/>
          </a:stretch>
        </p:blipFill>
        <p:spPr>
          <a:xfrm>
            <a:off x="7223225" y="4731550"/>
            <a:ext cx="3643674" cy="2059201"/>
          </a:xfrm>
          <a:prstGeom prst="rect">
            <a:avLst/>
          </a:prstGeom>
          <a:noFill/>
          <a:ln>
            <a:noFill/>
          </a:ln>
        </p:spPr>
      </p:pic>
      <p:sp>
        <p:nvSpPr>
          <p:cNvPr id="130" name="Google Shape;130;g3271783fc19_0_0"/>
          <p:cNvSpPr txBox="1"/>
          <p:nvPr/>
        </p:nvSpPr>
        <p:spPr>
          <a:xfrm>
            <a:off x="10895875" y="4731550"/>
            <a:ext cx="12960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900">
                <a:solidFill>
                  <a:srgbClr val="1E1F2A"/>
                </a:solidFill>
                <a:latin typeface="Marcellus"/>
                <a:ea typeface="Marcellus"/>
                <a:cs typeface="Marcellus"/>
                <a:sym typeface="Marcellus"/>
              </a:rPr>
              <a:t>Boeing 737-800</a:t>
            </a:r>
            <a:endParaRPr sz="1900">
              <a:solidFill>
                <a:srgbClr val="1E1F2A"/>
              </a:solidFill>
              <a:latin typeface="Marcellus"/>
              <a:ea typeface="Marcellus"/>
              <a:cs typeface="Marcellus"/>
              <a:sym typeface="Marcellus"/>
            </a:endParaRPr>
          </a:p>
        </p:txBody>
      </p:sp>
      <p:sp>
        <p:nvSpPr>
          <p:cNvPr id="131" name="Google Shape;131;g3271783fc19_0_0"/>
          <p:cNvSpPr/>
          <p:nvPr/>
        </p:nvSpPr>
        <p:spPr>
          <a:xfrm>
            <a:off x="11019300" y="5513175"/>
            <a:ext cx="1069200" cy="185400"/>
          </a:xfrm>
          <a:prstGeom prst="leftArrow">
            <a:avLst>
              <a:gd fmla="val 7856" name="adj1"/>
              <a:gd fmla="val 71063"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pic>
        <p:nvPicPr>
          <p:cNvPr id="136" name="Google Shape;136;g3271783fc19_0_14"/>
          <p:cNvPicPr preferRelativeResize="0"/>
          <p:nvPr/>
        </p:nvPicPr>
        <p:blipFill rotWithShape="1">
          <a:blip r:embed="rId3">
            <a:alphaModFix/>
          </a:blip>
          <a:srcRect b="0" l="0" r="0" t="0"/>
          <a:stretch/>
        </p:blipFill>
        <p:spPr>
          <a:xfrm flipH="1">
            <a:off x="-25" y="19725"/>
            <a:ext cx="560725" cy="6858000"/>
          </a:xfrm>
          <a:prstGeom prst="rect">
            <a:avLst/>
          </a:prstGeom>
          <a:noFill/>
          <a:ln>
            <a:noFill/>
          </a:ln>
        </p:spPr>
      </p:pic>
      <p:pic>
        <p:nvPicPr>
          <p:cNvPr id="137" name="Google Shape;137;g3271783fc19_0_14"/>
          <p:cNvPicPr preferRelativeResize="0"/>
          <p:nvPr/>
        </p:nvPicPr>
        <p:blipFill rotWithShape="1">
          <a:blip r:embed="rId3">
            <a:alphaModFix/>
          </a:blip>
          <a:srcRect b="0" l="0" r="0" t="0"/>
          <a:stretch/>
        </p:blipFill>
        <p:spPr>
          <a:xfrm flipH="1" rot="-5400000">
            <a:off x="889977" y="-889981"/>
            <a:ext cx="558950" cy="2338913"/>
          </a:xfrm>
          <a:prstGeom prst="rect">
            <a:avLst/>
          </a:prstGeom>
          <a:noFill/>
          <a:ln>
            <a:noFill/>
          </a:ln>
        </p:spPr>
      </p:pic>
      <p:pic>
        <p:nvPicPr>
          <p:cNvPr id="138" name="Google Shape;138;g3271783fc19_0_14"/>
          <p:cNvPicPr preferRelativeResize="0"/>
          <p:nvPr/>
        </p:nvPicPr>
        <p:blipFill rotWithShape="1">
          <a:blip r:embed="rId4">
            <a:alphaModFix/>
          </a:blip>
          <a:srcRect b="0" l="0" r="0" t="0"/>
          <a:stretch/>
        </p:blipFill>
        <p:spPr>
          <a:xfrm flipH="1">
            <a:off x="2338909" y="0"/>
            <a:ext cx="560710" cy="558951"/>
          </a:xfrm>
          <a:prstGeom prst="rect">
            <a:avLst/>
          </a:prstGeom>
          <a:noFill/>
          <a:ln>
            <a:noFill/>
          </a:ln>
        </p:spPr>
      </p:pic>
      <p:sp>
        <p:nvSpPr>
          <p:cNvPr id="139" name="Google Shape;139;g3271783fc19_0_14"/>
          <p:cNvSpPr txBox="1"/>
          <p:nvPr>
            <p:ph type="title"/>
          </p:nvPr>
        </p:nvSpPr>
        <p:spPr>
          <a:xfrm>
            <a:off x="3637650" y="600925"/>
            <a:ext cx="4764300" cy="702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Resources Used</a:t>
            </a:r>
            <a:endParaRPr>
              <a:latin typeface="Marcellus"/>
              <a:ea typeface="Marcellus"/>
              <a:cs typeface="Marcellus"/>
              <a:sym typeface="Marcellus"/>
            </a:endParaRPr>
          </a:p>
        </p:txBody>
      </p:sp>
      <p:sp>
        <p:nvSpPr>
          <p:cNvPr id="140" name="Google Shape;140;g3271783fc19_0_14"/>
          <p:cNvSpPr txBox="1"/>
          <p:nvPr>
            <p:ph idx="1" type="body"/>
          </p:nvPr>
        </p:nvSpPr>
        <p:spPr>
          <a:xfrm>
            <a:off x="1192175" y="1588800"/>
            <a:ext cx="4764300" cy="184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000"/>
              </a:spcAft>
              <a:buSzPts val="852"/>
              <a:buNone/>
            </a:pPr>
            <a:r>
              <a:rPr b="1" lang="en-US" sz="2400">
                <a:solidFill>
                  <a:srgbClr val="1E1F2A"/>
                </a:solidFill>
                <a:latin typeface="Marcellus"/>
                <a:ea typeface="Marcellus"/>
                <a:cs typeface="Marcellus"/>
                <a:sym typeface="Marcellus"/>
              </a:rPr>
              <a:t>3. Elevator Specifications:</a:t>
            </a:r>
            <a:r>
              <a:rPr lang="en-US" sz="2400">
                <a:solidFill>
                  <a:srgbClr val="1E1F2A"/>
                </a:solidFill>
                <a:latin typeface="Marcellus"/>
                <a:ea typeface="Marcellus"/>
                <a:cs typeface="Marcellus"/>
                <a:sym typeface="Marcellus"/>
              </a:rPr>
              <a:t> </a:t>
            </a:r>
            <a:r>
              <a:rPr lang="en-US" sz="2400">
                <a:solidFill>
                  <a:srgbClr val="1E1F2A"/>
                </a:solidFill>
                <a:latin typeface="Marcellus"/>
                <a:ea typeface="Marcellus"/>
                <a:cs typeface="Marcellus"/>
                <a:sym typeface="Marcellus"/>
              </a:rPr>
              <a:t>Technical parameters like elevator dimensions, speed, and acceleration obtained from an elevator catalog.</a:t>
            </a:r>
            <a:endParaRPr sz="2400">
              <a:solidFill>
                <a:srgbClr val="1E1F2A"/>
              </a:solidFill>
              <a:latin typeface="Marcellus"/>
              <a:ea typeface="Marcellus"/>
              <a:cs typeface="Marcellus"/>
              <a:sym typeface="Marcellus"/>
            </a:endParaRPr>
          </a:p>
        </p:txBody>
      </p:sp>
      <p:pic>
        <p:nvPicPr>
          <p:cNvPr descr="A picture containing drawing&#10;&#10;Description automatically generated" id="141" name="Google Shape;141;g3271783fc19_0_14"/>
          <p:cNvPicPr preferRelativeResize="0"/>
          <p:nvPr/>
        </p:nvPicPr>
        <p:blipFill rotWithShape="1">
          <a:blip r:embed="rId5">
            <a:alphaModFix/>
          </a:blip>
          <a:srcRect b="0" l="3000" r="8737" t="0"/>
          <a:stretch/>
        </p:blipFill>
        <p:spPr>
          <a:xfrm>
            <a:off x="9139975" y="0"/>
            <a:ext cx="3052026" cy="864472"/>
          </a:xfrm>
          <a:prstGeom prst="rect">
            <a:avLst/>
          </a:prstGeom>
          <a:noFill/>
          <a:ln>
            <a:noFill/>
          </a:ln>
        </p:spPr>
      </p:pic>
      <p:pic>
        <p:nvPicPr>
          <p:cNvPr descr="A close up of a sign&#10;&#10;Description automatically generated" id="142" name="Google Shape;142;g3271783fc19_0_14"/>
          <p:cNvPicPr preferRelativeResize="0"/>
          <p:nvPr/>
        </p:nvPicPr>
        <p:blipFill rotWithShape="1">
          <a:blip r:embed="rId6">
            <a:alphaModFix/>
          </a:blip>
          <a:srcRect b="0" l="0" r="0" t="0"/>
          <a:stretch/>
        </p:blipFill>
        <p:spPr>
          <a:xfrm>
            <a:off x="11032865" y="5993525"/>
            <a:ext cx="1159785" cy="864475"/>
          </a:xfrm>
          <a:prstGeom prst="rect">
            <a:avLst/>
          </a:prstGeom>
          <a:noFill/>
          <a:ln>
            <a:noFill/>
          </a:ln>
        </p:spPr>
      </p:pic>
      <p:pic>
        <p:nvPicPr>
          <p:cNvPr id="143" name="Google Shape;143;g3271783fc19_0_14"/>
          <p:cNvPicPr preferRelativeResize="0"/>
          <p:nvPr/>
        </p:nvPicPr>
        <p:blipFill rotWithShape="1">
          <a:blip r:embed="rId7">
            <a:alphaModFix/>
          </a:blip>
          <a:srcRect b="2530" l="2402" r="4104" t="1976"/>
          <a:stretch/>
        </p:blipFill>
        <p:spPr>
          <a:xfrm>
            <a:off x="6422650" y="3429000"/>
            <a:ext cx="4505523" cy="3196201"/>
          </a:xfrm>
          <a:prstGeom prst="rect">
            <a:avLst/>
          </a:prstGeom>
          <a:noFill/>
          <a:ln cap="flat" cmpd="sng" w="9525">
            <a:solidFill>
              <a:schemeClr val="dk1"/>
            </a:solidFill>
            <a:prstDash val="solid"/>
            <a:round/>
            <a:headEnd len="sm" w="sm" type="none"/>
            <a:tailEnd len="sm" w="sm" type="none"/>
          </a:ln>
        </p:spPr>
      </p:pic>
      <p:sp>
        <p:nvSpPr>
          <p:cNvPr id="144" name="Google Shape;144;g3271783fc19_0_14"/>
          <p:cNvSpPr txBox="1"/>
          <p:nvPr>
            <p:ph idx="1" type="body"/>
          </p:nvPr>
        </p:nvSpPr>
        <p:spPr>
          <a:xfrm>
            <a:off x="6422650" y="1588800"/>
            <a:ext cx="4764300" cy="18402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000"/>
              </a:spcAft>
              <a:buSzPts val="852"/>
              <a:buNone/>
            </a:pPr>
            <a:r>
              <a:rPr b="1" lang="en-US" sz="2400">
                <a:solidFill>
                  <a:srgbClr val="1E1F2A"/>
                </a:solidFill>
                <a:latin typeface="Marcellus"/>
                <a:ea typeface="Marcellus"/>
                <a:cs typeface="Marcellus"/>
                <a:sym typeface="Marcellus"/>
              </a:rPr>
              <a:t>4. Pedestrian Dynamics:</a:t>
            </a:r>
            <a:r>
              <a:rPr lang="en-US" sz="2400">
                <a:solidFill>
                  <a:srgbClr val="1E1F2A"/>
                </a:solidFill>
                <a:latin typeface="Marcellus"/>
                <a:ea typeface="Marcellus"/>
                <a:cs typeface="Marcellus"/>
                <a:sym typeface="Marcellus"/>
              </a:rPr>
              <a:t> Walking speed and behavior data sourced from recognized studies (Young, 1999; Zhou and Chen, 2020).</a:t>
            </a:r>
            <a:endParaRPr sz="2400">
              <a:solidFill>
                <a:srgbClr val="1E1F2A"/>
              </a:solidFill>
              <a:latin typeface="Marcellus"/>
              <a:ea typeface="Marcellus"/>
              <a:cs typeface="Marcellus"/>
              <a:sym typeface="Marcellus"/>
            </a:endParaRPr>
          </a:p>
        </p:txBody>
      </p:sp>
      <p:pic>
        <p:nvPicPr>
          <p:cNvPr id="145" name="Google Shape;145;g3271783fc19_0_14"/>
          <p:cNvPicPr preferRelativeResize="0"/>
          <p:nvPr/>
        </p:nvPicPr>
        <p:blipFill>
          <a:blip r:embed="rId8">
            <a:alphaModFix/>
          </a:blip>
          <a:stretch>
            <a:fillRect/>
          </a:stretch>
        </p:blipFill>
        <p:spPr>
          <a:xfrm>
            <a:off x="1559992" y="3943740"/>
            <a:ext cx="4028537" cy="2596294"/>
          </a:xfrm>
          <a:prstGeom prst="rect">
            <a:avLst/>
          </a:prstGeom>
          <a:noFill/>
          <a:ln>
            <a:noFill/>
          </a:ln>
        </p:spPr>
      </p:pic>
      <p:sp>
        <p:nvSpPr>
          <p:cNvPr id="146" name="Google Shape;146;g3271783fc19_0_14"/>
          <p:cNvSpPr/>
          <p:nvPr/>
        </p:nvSpPr>
        <p:spPr>
          <a:xfrm>
            <a:off x="1450925" y="3858900"/>
            <a:ext cx="4246800" cy="2766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pic>
        <p:nvPicPr>
          <p:cNvPr id="151" name="Google Shape;151;g3271783fc19_0_27"/>
          <p:cNvPicPr preferRelativeResize="0"/>
          <p:nvPr/>
        </p:nvPicPr>
        <p:blipFill rotWithShape="1">
          <a:blip r:embed="rId3">
            <a:alphaModFix/>
          </a:blip>
          <a:srcRect b="0" l="0" r="0" t="0"/>
          <a:stretch/>
        </p:blipFill>
        <p:spPr>
          <a:xfrm flipH="1">
            <a:off x="-25" y="19725"/>
            <a:ext cx="560725" cy="6858000"/>
          </a:xfrm>
          <a:prstGeom prst="rect">
            <a:avLst/>
          </a:prstGeom>
          <a:noFill/>
          <a:ln>
            <a:noFill/>
          </a:ln>
        </p:spPr>
      </p:pic>
      <p:pic>
        <p:nvPicPr>
          <p:cNvPr id="152" name="Google Shape;152;g3271783fc19_0_27"/>
          <p:cNvPicPr preferRelativeResize="0"/>
          <p:nvPr/>
        </p:nvPicPr>
        <p:blipFill rotWithShape="1">
          <a:blip r:embed="rId3">
            <a:alphaModFix/>
          </a:blip>
          <a:srcRect b="0" l="0" r="0" t="0"/>
          <a:stretch/>
        </p:blipFill>
        <p:spPr>
          <a:xfrm flipH="1" rot="-5400000">
            <a:off x="889977" y="-889981"/>
            <a:ext cx="558950" cy="2338913"/>
          </a:xfrm>
          <a:prstGeom prst="rect">
            <a:avLst/>
          </a:prstGeom>
          <a:noFill/>
          <a:ln>
            <a:noFill/>
          </a:ln>
        </p:spPr>
      </p:pic>
      <p:pic>
        <p:nvPicPr>
          <p:cNvPr id="153" name="Google Shape;153;g3271783fc19_0_27"/>
          <p:cNvPicPr preferRelativeResize="0"/>
          <p:nvPr/>
        </p:nvPicPr>
        <p:blipFill rotWithShape="1">
          <a:blip r:embed="rId4">
            <a:alphaModFix/>
          </a:blip>
          <a:srcRect b="0" l="0" r="0" t="0"/>
          <a:stretch/>
        </p:blipFill>
        <p:spPr>
          <a:xfrm flipH="1">
            <a:off x="2338909" y="0"/>
            <a:ext cx="560710" cy="558951"/>
          </a:xfrm>
          <a:prstGeom prst="rect">
            <a:avLst/>
          </a:prstGeom>
          <a:noFill/>
          <a:ln>
            <a:noFill/>
          </a:ln>
        </p:spPr>
      </p:pic>
      <p:sp>
        <p:nvSpPr>
          <p:cNvPr id="154" name="Google Shape;154;g3271783fc19_0_27"/>
          <p:cNvSpPr txBox="1"/>
          <p:nvPr>
            <p:ph type="title"/>
          </p:nvPr>
        </p:nvSpPr>
        <p:spPr>
          <a:xfrm>
            <a:off x="3637650" y="600925"/>
            <a:ext cx="4764300" cy="702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Resources Used</a:t>
            </a:r>
            <a:endParaRPr>
              <a:latin typeface="Marcellus"/>
              <a:ea typeface="Marcellus"/>
              <a:cs typeface="Marcellus"/>
              <a:sym typeface="Marcellus"/>
            </a:endParaRPr>
          </a:p>
        </p:txBody>
      </p:sp>
      <p:sp>
        <p:nvSpPr>
          <p:cNvPr id="155" name="Google Shape;155;g3271783fc19_0_27"/>
          <p:cNvSpPr txBox="1"/>
          <p:nvPr>
            <p:ph idx="1" type="body"/>
          </p:nvPr>
        </p:nvSpPr>
        <p:spPr>
          <a:xfrm>
            <a:off x="983050" y="1379125"/>
            <a:ext cx="10749300" cy="1365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1000"/>
              </a:spcAft>
              <a:buSzPts val="852"/>
              <a:buNone/>
            </a:pPr>
            <a:r>
              <a:rPr b="1" lang="en-US" sz="2400">
                <a:solidFill>
                  <a:srgbClr val="1E1F2A"/>
                </a:solidFill>
                <a:latin typeface="Marcellus"/>
                <a:ea typeface="Marcellus"/>
                <a:cs typeface="Marcellus"/>
                <a:sym typeface="Marcellus"/>
              </a:rPr>
              <a:t>5. Design Guidelines:</a:t>
            </a:r>
            <a:r>
              <a:rPr lang="en-US" sz="2400">
                <a:solidFill>
                  <a:srgbClr val="1E1F2A"/>
                </a:solidFill>
                <a:latin typeface="Marcellus"/>
                <a:ea typeface="Marcellus"/>
                <a:cs typeface="Marcellus"/>
                <a:sym typeface="Marcellus"/>
              </a:rPr>
              <a:t> IATA’s Airport Development Reference Manual was used as a benchmark for Level of Service (LoS) standards. For example, it recommends 1 m² per passenger for an optimal LoS in arrival halls.</a:t>
            </a:r>
            <a:endParaRPr sz="2400">
              <a:solidFill>
                <a:srgbClr val="1E1F2A"/>
              </a:solidFill>
              <a:latin typeface="Marcellus"/>
              <a:ea typeface="Marcellus"/>
              <a:cs typeface="Marcellus"/>
              <a:sym typeface="Marcellus"/>
            </a:endParaRPr>
          </a:p>
        </p:txBody>
      </p:sp>
      <p:pic>
        <p:nvPicPr>
          <p:cNvPr descr="A picture containing drawing&#10;&#10;Description automatically generated" id="156" name="Google Shape;156;g3271783fc19_0_27"/>
          <p:cNvPicPr preferRelativeResize="0"/>
          <p:nvPr/>
        </p:nvPicPr>
        <p:blipFill rotWithShape="1">
          <a:blip r:embed="rId5">
            <a:alphaModFix/>
          </a:blip>
          <a:srcRect b="0" l="3000" r="8737" t="0"/>
          <a:stretch/>
        </p:blipFill>
        <p:spPr>
          <a:xfrm>
            <a:off x="9139975" y="0"/>
            <a:ext cx="3052026" cy="864472"/>
          </a:xfrm>
          <a:prstGeom prst="rect">
            <a:avLst/>
          </a:prstGeom>
          <a:noFill/>
          <a:ln>
            <a:noFill/>
          </a:ln>
        </p:spPr>
      </p:pic>
      <p:pic>
        <p:nvPicPr>
          <p:cNvPr descr="A close up of a sign&#10;&#10;Description automatically generated" id="157" name="Google Shape;157;g3271783fc19_0_27"/>
          <p:cNvPicPr preferRelativeResize="0"/>
          <p:nvPr/>
        </p:nvPicPr>
        <p:blipFill rotWithShape="1">
          <a:blip r:embed="rId6">
            <a:alphaModFix/>
          </a:blip>
          <a:srcRect b="0" l="0" r="0" t="0"/>
          <a:stretch/>
        </p:blipFill>
        <p:spPr>
          <a:xfrm>
            <a:off x="11032865" y="5993525"/>
            <a:ext cx="1159785" cy="864475"/>
          </a:xfrm>
          <a:prstGeom prst="rect">
            <a:avLst/>
          </a:prstGeom>
          <a:noFill/>
          <a:ln>
            <a:noFill/>
          </a:ln>
        </p:spPr>
      </p:pic>
      <p:pic>
        <p:nvPicPr>
          <p:cNvPr id="158" name="Google Shape;158;g3271783fc19_0_27"/>
          <p:cNvPicPr preferRelativeResize="0"/>
          <p:nvPr/>
        </p:nvPicPr>
        <p:blipFill>
          <a:blip r:embed="rId7">
            <a:alphaModFix/>
          </a:blip>
          <a:stretch>
            <a:fillRect/>
          </a:stretch>
        </p:blipFill>
        <p:spPr>
          <a:xfrm>
            <a:off x="2662438" y="2751350"/>
            <a:ext cx="7390525" cy="4106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3"/>
          <p:cNvSpPr txBox="1"/>
          <p:nvPr>
            <p:ph type="title"/>
          </p:nvPr>
        </p:nvSpPr>
        <p:spPr>
          <a:xfrm>
            <a:off x="1085700" y="545275"/>
            <a:ext cx="10020600" cy="702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Algorithm/Simulation/Modeling Used</a:t>
            </a:r>
            <a:endParaRPr>
              <a:latin typeface="Marcellus"/>
              <a:ea typeface="Marcellus"/>
              <a:cs typeface="Marcellus"/>
              <a:sym typeface="Marcellus"/>
            </a:endParaRPr>
          </a:p>
        </p:txBody>
      </p:sp>
      <p:sp>
        <p:nvSpPr>
          <p:cNvPr id="164" name="Google Shape;164;p3"/>
          <p:cNvSpPr txBox="1"/>
          <p:nvPr>
            <p:ph idx="1" type="body"/>
          </p:nvPr>
        </p:nvSpPr>
        <p:spPr>
          <a:xfrm>
            <a:off x="6868475" y="1475875"/>
            <a:ext cx="3839400" cy="4296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400">
                <a:solidFill>
                  <a:srgbClr val="1E1F2A"/>
                </a:solidFill>
                <a:latin typeface="Marcellus"/>
                <a:ea typeface="Marcellus"/>
                <a:cs typeface="Marcellus"/>
                <a:sym typeface="Marcellus"/>
              </a:rPr>
              <a:t>Discrete Event Simulation (DES) Approach:</a:t>
            </a:r>
            <a:endParaRPr b="1" sz="2400">
              <a:solidFill>
                <a:srgbClr val="1E1F2A"/>
              </a:solidFill>
              <a:latin typeface="Marcellus"/>
              <a:ea typeface="Marcellus"/>
              <a:cs typeface="Marcellus"/>
              <a:sym typeface="Marcellus"/>
            </a:endParaRPr>
          </a:p>
          <a:p>
            <a:pPr indent="-381000" lvl="0" marL="457200" rtl="0" algn="just">
              <a:lnSpc>
                <a:spcPct val="115000"/>
              </a:lnSpc>
              <a:spcBef>
                <a:spcPts val="1000"/>
              </a:spcBef>
              <a:spcAft>
                <a:spcPts val="0"/>
              </a:spcAft>
              <a:buClr>
                <a:srgbClr val="1E1F2A"/>
              </a:buClr>
              <a:buSzPts val="2400"/>
              <a:buFont typeface="Marcellus"/>
              <a:buChar char="•"/>
            </a:pPr>
            <a:r>
              <a:rPr b="1" lang="en-US" sz="2400">
                <a:solidFill>
                  <a:srgbClr val="1E1F2A"/>
                </a:solidFill>
                <a:latin typeface="Marcellus"/>
                <a:ea typeface="Marcellus"/>
                <a:cs typeface="Marcellus"/>
                <a:sym typeface="Marcellus"/>
              </a:rPr>
              <a:t>Model Configuration: </a:t>
            </a:r>
            <a:endParaRPr b="1" sz="2400">
              <a:solidFill>
                <a:srgbClr val="1E1F2A"/>
              </a:solidFill>
              <a:latin typeface="Marcellus"/>
              <a:ea typeface="Marcellus"/>
              <a:cs typeface="Marcellus"/>
              <a:sym typeface="Marcellus"/>
            </a:endParaRPr>
          </a:p>
          <a:p>
            <a:pPr indent="0" lvl="0" marL="457200" rtl="0" algn="just">
              <a:lnSpc>
                <a:spcPct val="115000"/>
              </a:lnSpc>
              <a:spcBef>
                <a:spcPts val="1000"/>
              </a:spcBef>
              <a:spcAft>
                <a:spcPts val="0"/>
              </a:spcAft>
              <a:buNone/>
            </a:pPr>
            <a:r>
              <a:rPr lang="en-US" sz="2400">
                <a:solidFill>
                  <a:srgbClr val="1E1F2A"/>
                </a:solidFill>
                <a:latin typeface="Marcellus"/>
                <a:ea typeface="Marcellus"/>
                <a:cs typeface="Marcellus"/>
                <a:sym typeface="Marcellus"/>
              </a:rPr>
              <a:t>The simulation modeled the terminal's arrivals hall, baggage claim floor, and two elevators connecting the floors.</a:t>
            </a:r>
            <a:endParaRPr sz="2400">
              <a:solidFill>
                <a:srgbClr val="1E1F2A"/>
              </a:solidFill>
              <a:latin typeface="Marcellus"/>
              <a:ea typeface="Marcellus"/>
              <a:cs typeface="Marcellus"/>
              <a:sym typeface="Marcellus"/>
            </a:endParaRPr>
          </a:p>
          <a:p>
            <a:pPr indent="0" lvl="0" marL="0" rtl="0" algn="just">
              <a:lnSpc>
                <a:spcPct val="115000"/>
              </a:lnSpc>
              <a:spcBef>
                <a:spcPts val="1000"/>
              </a:spcBef>
              <a:spcAft>
                <a:spcPts val="0"/>
              </a:spcAft>
              <a:buClr>
                <a:schemeClr val="dk1"/>
              </a:buClr>
              <a:buSzPts val="1100"/>
              <a:buFont typeface="Arial"/>
              <a:buNone/>
            </a:pPr>
            <a:r>
              <a:t/>
            </a:r>
            <a:endParaRPr sz="2400">
              <a:solidFill>
                <a:srgbClr val="1E1F2A"/>
              </a:solidFill>
              <a:latin typeface="Marcellus"/>
              <a:ea typeface="Marcellus"/>
              <a:cs typeface="Marcellus"/>
              <a:sym typeface="Marcellus"/>
            </a:endParaRPr>
          </a:p>
          <a:p>
            <a:pPr indent="0" lvl="0" marL="0" rtl="0" algn="just">
              <a:lnSpc>
                <a:spcPct val="115000"/>
              </a:lnSpc>
              <a:spcBef>
                <a:spcPts val="0"/>
              </a:spcBef>
              <a:spcAft>
                <a:spcPts val="0"/>
              </a:spcAft>
              <a:buSzPts val="852"/>
              <a:buNone/>
            </a:pPr>
            <a:r>
              <a:t/>
            </a:r>
            <a:endParaRPr sz="2400">
              <a:solidFill>
                <a:srgbClr val="1E1F2A"/>
              </a:solidFill>
              <a:latin typeface="Marcellus"/>
              <a:ea typeface="Marcellus"/>
              <a:cs typeface="Marcellus"/>
              <a:sym typeface="Marcellus"/>
            </a:endParaRPr>
          </a:p>
        </p:txBody>
      </p:sp>
      <p:pic>
        <p:nvPicPr>
          <p:cNvPr id="165" name="Google Shape;165;p3"/>
          <p:cNvPicPr preferRelativeResize="0"/>
          <p:nvPr/>
        </p:nvPicPr>
        <p:blipFill rotWithShape="1">
          <a:blip r:embed="rId3">
            <a:alphaModFix/>
          </a:blip>
          <a:srcRect b="0" l="0" r="0" t="0"/>
          <a:stretch/>
        </p:blipFill>
        <p:spPr>
          <a:xfrm>
            <a:off x="11040979" y="0"/>
            <a:ext cx="1151021" cy="6855781"/>
          </a:xfrm>
          <a:prstGeom prst="rect">
            <a:avLst/>
          </a:prstGeom>
          <a:noFill/>
          <a:ln>
            <a:noFill/>
          </a:ln>
        </p:spPr>
      </p:pic>
      <p:pic>
        <p:nvPicPr>
          <p:cNvPr id="166" name="Google Shape;166;p3"/>
          <p:cNvPicPr preferRelativeResize="0"/>
          <p:nvPr/>
        </p:nvPicPr>
        <p:blipFill rotWithShape="1">
          <a:blip r:embed="rId4">
            <a:alphaModFix/>
          </a:blip>
          <a:srcRect b="0" l="0" r="0" t="0"/>
          <a:stretch/>
        </p:blipFill>
        <p:spPr>
          <a:xfrm>
            <a:off x="8153400" y="5696667"/>
            <a:ext cx="525379" cy="1159114"/>
          </a:xfrm>
          <a:prstGeom prst="rect">
            <a:avLst/>
          </a:prstGeom>
          <a:noFill/>
          <a:ln>
            <a:noFill/>
          </a:ln>
        </p:spPr>
      </p:pic>
      <p:pic>
        <p:nvPicPr>
          <p:cNvPr descr="A close up of a sign&#10;&#10;Description automatically generated" id="167" name="Google Shape;167;p3"/>
          <p:cNvPicPr preferRelativeResize="0"/>
          <p:nvPr/>
        </p:nvPicPr>
        <p:blipFill rotWithShape="1">
          <a:blip r:embed="rId5">
            <a:alphaModFix/>
          </a:blip>
          <a:srcRect b="0" l="0" r="0" t="0"/>
          <a:stretch/>
        </p:blipFill>
        <p:spPr>
          <a:xfrm>
            <a:off x="0" y="0"/>
            <a:ext cx="1150824" cy="857775"/>
          </a:xfrm>
          <a:prstGeom prst="rect">
            <a:avLst/>
          </a:prstGeom>
          <a:noFill/>
          <a:ln>
            <a:noFill/>
          </a:ln>
        </p:spPr>
      </p:pic>
      <p:pic>
        <p:nvPicPr>
          <p:cNvPr id="168" name="Google Shape;168;p3"/>
          <p:cNvPicPr preferRelativeResize="0"/>
          <p:nvPr/>
        </p:nvPicPr>
        <p:blipFill rotWithShape="1">
          <a:blip r:embed="rId6">
            <a:alphaModFix/>
          </a:blip>
          <a:srcRect b="0" l="0" r="0" t="0"/>
          <a:stretch/>
        </p:blipFill>
        <p:spPr>
          <a:xfrm rot="5400000">
            <a:off x="9288343" y="5088647"/>
            <a:ext cx="1159114" cy="2378242"/>
          </a:xfrm>
          <a:prstGeom prst="rect">
            <a:avLst/>
          </a:prstGeom>
          <a:noFill/>
          <a:ln>
            <a:noFill/>
          </a:ln>
        </p:spPr>
      </p:pic>
      <p:pic>
        <p:nvPicPr>
          <p:cNvPr descr="A picture containing drawing&#10;&#10;Description automatically generated" id="169" name="Google Shape;169;p3"/>
          <p:cNvPicPr preferRelativeResize="0"/>
          <p:nvPr/>
        </p:nvPicPr>
        <p:blipFill rotWithShape="1">
          <a:blip r:embed="rId7">
            <a:alphaModFix/>
          </a:blip>
          <a:srcRect b="0" l="0" r="0" t="0"/>
          <a:stretch/>
        </p:blipFill>
        <p:spPr>
          <a:xfrm>
            <a:off x="-1" y="6000228"/>
            <a:ext cx="3431133" cy="857775"/>
          </a:xfrm>
          <a:prstGeom prst="rect">
            <a:avLst/>
          </a:prstGeom>
          <a:noFill/>
          <a:ln>
            <a:noFill/>
          </a:ln>
        </p:spPr>
      </p:pic>
      <p:pic>
        <p:nvPicPr>
          <p:cNvPr id="170" name="Google Shape;170;p3"/>
          <p:cNvPicPr preferRelativeResize="0"/>
          <p:nvPr/>
        </p:nvPicPr>
        <p:blipFill rotWithShape="1">
          <a:blip r:embed="rId8">
            <a:alphaModFix/>
          </a:blip>
          <a:srcRect b="0" l="12747" r="0" t="0"/>
          <a:stretch/>
        </p:blipFill>
        <p:spPr>
          <a:xfrm>
            <a:off x="247850" y="1475875"/>
            <a:ext cx="6548428" cy="4296900"/>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2000">
        <p14:pan dir="u"/>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g3271783fc19_0_114"/>
          <p:cNvSpPr txBox="1"/>
          <p:nvPr>
            <p:ph type="title"/>
          </p:nvPr>
        </p:nvSpPr>
        <p:spPr>
          <a:xfrm>
            <a:off x="1085700" y="545275"/>
            <a:ext cx="10020600" cy="702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Algorithm/Simulation/Modeling Used</a:t>
            </a:r>
            <a:endParaRPr>
              <a:latin typeface="Marcellus"/>
              <a:ea typeface="Marcellus"/>
              <a:cs typeface="Marcellus"/>
              <a:sym typeface="Marcellus"/>
            </a:endParaRPr>
          </a:p>
        </p:txBody>
      </p:sp>
      <p:sp>
        <p:nvSpPr>
          <p:cNvPr id="176" name="Google Shape;176;g3271783fc19_0_114"/>
          <p:cNvSpPr txBox="1"/>
          <p:nvPr>
            <p:ph idx="1" type="body"/>
          </p:nvPr>
        </p:nvSpPr>
        <p:spPr>
          <a:xfrm>
            <a:off x="6830650" y="1320625"/>
            <a:ext cx="4188300" cy="19173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400">
                <a:solidFill>
                  <a:srgbClr val="1E1F2A"/>
                </a:solidFill>
                <a:latin typeface="Marcellus"/>
                <a:ea typeface="Marcellus"/>
                <a:cs typeface="Marcellus"/>
                <a:sym typeface="Marcellus"/>
              </a:rPr>
              <a:t>Discrete Event Simulation (DES) Approach:</a:t>
            </a:r>
            <a:endParaRPr sz="2400">
              <a:solidFill>
                <a:srgbClr val="1E1F2A"/>
              </a:solidFill>
              <a:latin typeface="Marcellus"/>
              <a:ea typeface="Marcellus"/>
              <a:cs typeface="Marcellus"/>
              <a:sym typeface="Marcellus"/>
            </a:endParaRPr>
          </a:p>
          <a:p>
            <a:pPr indent="-381000" lvl="0" marL="457200" rtl="0" algn="just">
              <a:lnSpc>
                <a:spcPct val="115000"/>
              </a:lnSpc>
              <a:spcBef>
                <a:spcPts val="0"/>
              </a:spcBef>
              <a:spcAft>
                <a:spcPts val="0"/>
              </a:spcAft>
              <a:buClr>
                <a:srgbClr val="1E1F2A"/>
              </a:buClr>
              <a:buSzPts val="2400"/>
              <a:buFont typeface="Marcellus"/>
              <a:buChar char="•"/>
            </a:pPr>
            <a:r>
              <a:rPr b="1" lang="en-US" sz="2400">
                <a:solidFill>
                  <a:srgbClr val="1E1F2A"/>
                </a:solidFill>
                <a:latin typeface="Marcellus"/>
                <a:ea typeface="Marcellus"/>
                <a:cs typeface="Marcellus"/>
                <a:sym typeface="Marcellus"/>
              </a:rPr>
              <a:t>Passenger Flow Simulation:</a:t>
            </a:r>
            <a:r>
              <a:rPr lang="en-US" sz="2400">
                <a:solidFill>
                  <a:srgbClr val="1E1F2A"/>
                </a:solidFill>
                <a:latin typeface="Marcellus"/>
                <a:ea typeface="Marcellus"/>
                <a:cs typeface="Marcellus"/>
                <a:sym typeface="Marcellus"/>
              </a:rPr>
              <a:t> Arrival curves replicated peak periods using flight schedules and passenger disembarkation data. All passengers were assumed to use elevators.</a:t>
            </a:r>
            <a:endParaRPr sz="2400">
              <a:solidFill>
                <a:srgbClr val="1E1F2A"/>
              </a:solidFill>
              <a:latin typeface="Marcellus"/>
              <a:ea typeface="Marcellus"/>
              <a:cs typeface="Marcellus"/>
              <a:sym typeface="Marcellus"/>
            </a:endParaRPr>
          </a:p>
          <a:p>
            <a:pPr indent="0" lvl="0" marL="0" rtl="0" algn="just">
              <a:lnSpc>
                <a:spcPct val="115000"/>
              </a:lnSpc>
              <a:spcBef>
                <a:spcPts val="1000"/>
              </a:spcBef>
              <a:spcAft>
                <a:spcPts val="0"/>
              </a:spcAft>
              <a:buClr>
                <a:schemeClr val="dk1"/>
              </a:buClr>
              <a:buSzPts val="1100"/>
              <a:buFont typeface="Arial"/>
              <a:buNone/>
            </a:pPr>
            <a:r>
              <a:t/>
            </a:r>
            <a:endParaRPr sz="2400">
              <a:solidFill>
                <a:srgbClr val="1E1F2A"/>
              </a:solidFill>
              <a:latin typeface="Marcellus"/>
              <a:ea typeface="Marcellus"/>
              <a:cs typeface="Marcellus"/>
              <a:sym typeface="Marcellus"/>
            </a:endParaRPr>
          </a:p>
          <a:p>
            <a:pPr indent="0" lvl="0" marL="0" rtl="0" algn="just">
              <a:lnSpc>
                <a:spcPct val="115000"/>
              </a:lnSpc>
              <a:spcBef>
                <a:spcPts val="0"/>
              </a:spcBef>
              <a:spcAft>
                <a:spcPts val="0"/>
              </a:spcAft>
              <a:buSzPts val="852"/>
              <a:buNone/>
            </a:pPr>
            <a:r>
              <a:t/>
            </a:r>
            <a:endParaRPr sz="2400">
              <a:solidFill>
                <a:srgbClr val="1E1F2A"/>
              </a:solidFill>
              <a:latin typeface="Marcellus"/>
              <a:ea typeface="Marcellus"/>
              <a:cs typeface="Marcellus"/>
              <a:sym typeface="Marcellus"/>
            </a:endParaRPr>
          </a:p>
        </p:txBody>
      </p:sp>
      <p:pic>
        <p:nvPicPr>
          <p:cNvPr id="177" name="Google Shape;177;g3271783fc19_0_114"/>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178" name="Google Shape;178;g3271783fc19_0_114"/>
          <p:cNvPicPr preferRelativeResize="0"/>
          <p:nvPr/>
        </p:nvPicPr>
        <p:blipFill rotWithShape="1">
          <a:blip r:embed="rId4">
            <a:alphaModFix/>
          </a:blip>
          <a:srcRect b="0" l="0" r="0" t="0"/>
          <a:stretch/>
        </p:blipFill>
        <p:spPr>
          <a:xfrm>
            <a:off x="8153400" y="5696667"/>
            <a:ext cx="525379" cy="1159115"/>
          </a:xfrm>
          <a:prstGeom prst="rect">
            <a:avLst/>
          </a:prstGeom>
          <a:noFill/>
          <a:ln>
            <a:noFill/>
          </a:ln>
        </p:spPr>
      </p:pic>
      <p:pic>
        <p:nvPicPr>
          <p:cNvPr descr="A close up of a sign&#10;&#10;Description automatically generated" id="179" name="Google Shape;179;g3271783fc19_0_114"/>
          <p:cNvPicPr preferRelativeResize="0"/>
          <p:nvPr/>
        </p:nvPicPr>
        <p:blipFill rotWithShape="1">
          <a:blip r:embed="rId5">
            <a:alphaModFix/>
          </a:blip>
          <a:srcRect b="0" l="0" r="0" t="0"/>
          <a:stretch/>
        </p:blipFill>
        <p:spPr>
          <a:xfrm>
            <a:off x="0" y="0"/>
            <a:ext cx="1150824" cy="857775"/>
          </a:xfrm>
          <a:prstGeom prst="rect">
            <a:avLst/>
          </a:prstGeom>
          <a:noFill/>
          <a:ln>
            <a:noFill/>
          </a:ln>
        </p:spPr>
      </p:pic>
      <p:pic>
        <p:nvPicPr>
          <p:cNvPr id="180" name="Google Shape;180;g3271783fc19_0_114"/>
          <p:cNvPicPr preferRelativeResize="0"/>
          <p:nvPr/>
        </p:nvPicPr>
        <p:blipFill rotWithShape="1">
          <a:blip r:embed="rId6">
            <a:alphaModFix/>
          </a:blip>
          <a:srcRect b="0" l="0" r="0" t="0"/>
          <a:stretch/>
        </p:blipFill>
        <p:spPr>
          <a:xfrm rot="5400000">
            <a:off x="9288343" y="5088647"/>
            <a:ext cx="1159114" cy="2378242"/>
          </a:xfrm>
          <a:prstGeom prst="rect">
            <a:avLst/>
          </a:prstGeom>
          <a:noFill/>
          <a:ln>
            <a:noFill/>
          </a:ln>
        </p:spPr>
      </p:pic>
      <p:pic>
        <p:nvPicPr>
          <p:cNvPr id="181" name="Google Shape;181;g3271783fc19_0_114"/>
          <p:cNvPicPr preferRelativeResize="0"/>
          <p:nvPr/>
        </p:nvPicPr>
        <p:blipFill rotWithShape="1">
          <a:blip r:embed="rId7">
            <a:alphaModFix/>
          </a:blip>
          <a:srcRect b="8185" l="1427" r="1466" t="1967"/>
          <a:stretch/>
        </p:blipFill>
        <p:spPr>
          <a:xfrm>
            <a:off x="76200" y="1320625"/>
            <a:ext cx="6738099" cy="5282075"/>
          </a:xfrm>
          <a:prstGeom prst="rect">
            <a:avLst/>
          </a:prstGeom>
          <a:noFill/>
          <a:ln>
            <a:noFill/>
          </a:ln>
        </p:spPr>
      </p:pic>
      <p:pic>
        <p:nvPicPr>
          <p:cNvPr descr="A picture containing drawing&#10;&#10;Description automatically generated" id="182" name="Google Shape;182;g3271783fc19_0_114"/>
          <p:cNvPicPr preferRelativeResize="0"/>
          <p:nvPr/>
        </p:nvPicPr>
        <p:blipFill rotWithShape="1">
          <a:blip r:embed="rId8">
            <a:alphaModFix/>
          </a:blip>
          <a:srcRect b="0" l="0" r="0" t="0"/>
          <a:stretch/>
        </p:blipFill>
        <p:spPr>
          <a:xfrm>
            <a:off x="-1" y="6000228"/>
            <a:ext cx="3431133" cy="857775"/>
          </a:xfrm>
          <a:prstGeom prst="rect">
            <a:avLst/>
          </a:prstGeom>
          <a:noFill/>
          <a:ln>
            <a:noFill/>
          </a:ln>
        </p:spPr>
      </p:pic>
      <p:sp>
        <p:nvSpPr>
          <p:cNvPr id="183" name="Google Shape;183;g3271783fc19_0_114"/>
          <p:cNvSpPr/>
          <p:nvPr/>
        </p:nvSpPr>
        <p:spPr>
          <a:xfrm>
            <a:off x="3143500" y="1239150"/>
            <a:ext cx="381600" cy="57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1000"/>
                                        <p:tgtEl>
                                          <p:spTgt spid="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g3271783fc19_0_104"/>
          <p:cNvSpPr txBox="1"/>
          <p:nvPr>
            <p:ph type="title"/>
          </p:nvPr>
        </p:nvSpPr>
        <p:spPr>
          <a:xfrm>
            <a:off x="1085700" y="545275"/>
            <a:ext cx="10020600" cy="7020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C00000"/>
              </a:buClr>
              <a:buSzPts val="3600"/>
              <a:buFont typeface="Marcellus"/>
              <a:buNone/>
            </a:pPr>
            <a:r>
              <a:rPr lang="en-US">
                <a:solidFill>
                  <a:srgbClr val="C00000"/>
                </a:solidFill>
                <a:latin typeface="Marcellus"/>
                <a:ea typeface="Marcellus"/>
                <a:cs typeface="Marcellus"/>
                <a:sym typeface="Marcellus"/>
              </a:rPr>
              <a:t>Algorithm/Simulation/Modeling Used</a:t>
            </a:r>
            <a:endParaRPr>
              <a:latin typeface="Marcellus"/>
              <a:ea typeface="Marcellus"/>
              <a:cs typeface="Marcellus"/>
              <a:sym typeface="Marcellus"/>
            </a:endParaRPr>
          </a:p>
        </p:txBody>
      </p:sp>
      <p:sp>
        <p:nvSpPr>
          <p:cNvPr id="189" name="Google Shape;189;g3271783fc19_0_104"/>
          <p:cNvSpPr txBox="1"/>
          <p:nvPr>
            <p:ph idx="1" type="body"/>
          </p:nvPr>
        </p:nvSpPr>
        <p:spPr>
          <a:xfrm>
            <a:off x="156825" y="1399675"/>
            <a:ext cx="4116300" cy="18105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400">
                <a:solidFill>
                  <a:srgbClr val="1E1F2A"/>
                </a:solidFill>
                <a:latin typeface="Marcellus"/>
                <a:ea typeface="Marcellus"/>
                <a:cs typeface="Marcellus"/>
                <a:sym typeface="Marcellus"/>
              </a:rPr>
              <a:t>Discrete Event Simulation (DES) Approach:</a:t>
            </a:r>
            <a:endParaRPr sz="2400">
              <a:solidFill>
                <a:srgbClr val="1E1F2A"/>
              </a:solidFill>
              <a:latin typeface="Marcellus"/>
              <a:ea typeface="Marcellus"/>
              <a:cs typeface="Marcellus"/>
              <a:sym typeface="Marcellus"/>
            </a:endParaRPr>
          </a:p>
          <a:p>
            <a:pPr indent="-381000" lvl="0" marL="457200" rtl="0" algn="just">
              <a:lnSpc>
                <a:spcPct val="115000"/>
              </a:lnSpc>
              <a:spcBef>
                <a:spcPts val="0"/>
              </a:spcBef>
              <a:spcAft>
                <a:spcPts val="0"/>
              </a:spcAft>
              <a:buClr>
                <a:srgbClr val="1E1F2A"/>
              </a:buClr>
              <a:buSzPts val="2400"/>
              <a:buFont typeface="Marcellus"/>
              <a:buChar char="•"/>
            </a:pPr>
            <a:r>
              <a:rPr b="1" lang="en-US" sz="2400">
                <a:solidFill>
                  <a:srgbClr val="1E1F2A"/>
                </a:solidFill>
                <a:latin typeface="Marcellus"/>
                <a:ea typeface="Marcellus"/>
                <a:cs typeface="Marcellus"/>
                <a:sym typeface="Marcellus"/>
              </a:rPr>
              <a:t>Disruptive Events:</a:t>
            </a:r>
            <a:r>
              <a:rPr lang="en-US" sz="2400">
                <a:solidFill>
                  <a:srgbClr val="1E1F2A"/>
                </a:solidFill>
                <a:latin typeface="Marcellus"/>
                <a:ea typeface="Marcellus"/>
                <a:cs typeface="Marcellus"/>
                <a:sym typeface="Marcellus"/>
              </a:rPr>
              <a:t> Events with varying durations (5, 10, 15, 20, 25, and 30 minutes) simulated elevator failures. A baseline scenario with no disruptions (NO DE) was also included</a:t>
            </a:r>
            <a:r>
              <a:rPr lang="en-US" sz="2400">
                <a:solidFill>
                  <a:srgbClr val="1E1F2A"/>
                </a:solidFill>
                <a:latin typeface="Marcellus"/>
                <a:ea typeface="Marcellus"/>
                <a:cs typeface="Marcellus"/>
                <a:sym typeface="Marcellus"/>
              </a:rPr>
              <a:t>.</a:t>
            </a:r>
            <a:endParaRPr sz="2400">
              <a:solidFill>
                <a:srgbClr val="1E1F2A"/>
              </a:solidFill>
              <a:latin typeface="Marcellus"/>
              <a:ea typeface="Marcellus"/>
              <a:cs typeface="Marcellus"/>
              <a:sym typeface="Marcellus"/>
            </a:endParaRPr>
          </a:p>
          <a:p>
            <a:pPr indent="0" lvl="0" marL="0" rtl="0" algn="just">
              <a:lnSpc>
                <a:spcPct val="115000"/>
              </a:lnSpc>
              <a:spcBef>
                <a:spcPts val="1000"/>
              </a:spcBef>
              <a:spcAft>
                <a:spcPts val="0"/>
              </a:spcAft>
              <a:buSzPts val="852"/>
              <a:buNone/>
            </a:pPr>
            <a:r>
              <a:t/>
            </a:r>
            <a:endParaRPr sz="2400">
              <a:solidFill>
                <a:srgbClr val="1E1F2A"/>
              </a:solidFill>
              <a:latin typeface="Marcellus"/>
              <a:ea typeface="Marcellus"/>
              <a:cs typeface="Marcellus"/>
              <a:sym typeface="Marcellus"/>
            </a:endParaRPr>
          </a:p>
        </p:txBody>
      </p:sp>
      <p:pic>
        <p:nvPicPr>
          <p:cNvPr id="190" name="Google Shape;190;g3271783fc19_0_104"/>
          <p:cNvPicPr preferRelativeResize="0"/>
          <p:nvPr/>
        </p:nvPicPr>
        <p:blipFill rotWithShape="1">
          <a:blip r:embed="rId3">
            <a:alphaModFix/>
          </a:blip>
          <a:srcRect b="0" l="0" r="0" t="0"/>
          <a:stretch/>
        </p:blipFill>
        <p:spPr>
          <a:xfrm>
            <a:off x="11040979" y="0"/>
            <a:ext cx="1151021" cy="6855782"/>
          </a:xfrm>
          <a:prstGeom prst="rect">
            <a:avLst/>
          </a:prstGeom>
          <a:noFill/>
          <a:ln>
            <a:noFill/>
          </a:ln>
        </p:spPr>
      </p:pic>
      <p:pic>
        <p:nvPicPr>
          <p:cNvPr id="191" name="Google Shape;191;g3271783fc19_0_104"/>
          <p:cNvPicPr preferRelativeResize="0"/>
          <p:nvPr/>
        </p:nvPicPr>
        <p:blipFill rotWithShape="1">
          <a:blip r:embed="rId4">
            <a:alphaModFix/>
          </a:blip>
          <a:srcRect b="0" l="0" r="0" t="0"/>
          <a:stretch/>
        </p:blipFill>
        <p:spPr>
          <a:xfrm>
            <a:off x="8153400" y="5696667"/>
            <a:ext cx="525379" cy="1159115"/>
          </a:xfrm>
          <a:prstGeom prst="rect">
            <a:avLst/>
          </a:prstGeom>
          <a:noFill/>
          <a:ln>
            <a:noFill/>
          </a:ln>
        </p:spPr>
      </p:pic>
      <p:pic>
        <p:nvPicPr>
          <p:cNvPr descr="A close up of a sign&#10;&#10;Description automatically generated" id="192" name="Google Shape;192;g3271783fc19_0_104"/>
          <p:cNvPicPr preferRelativeResize="0"/>
          <p:nvPr/>
        </p:nvPicPr>
        <p:blipFill rotWithShape="1">
          <a:blip r:embed="rId5">
            <a:alphaModFix/>
          </a:blip>
          <a:srcRect b="0" l="0" r="0" t="0"/>
          <a:stretch/>
        </p:blipFill>
        <p:spPr>
          <a:xfrm>
            <a:off x="0" y="0"/>
            <a:ext cx="1150824" cy="857775"/>
          </a:xfrm>
          <a:prstGeom prst="rect">
            <a:avLst/>
          </a:prstGeom>
          <a:noFill/>
          <a:ln>
            <a:noFill/>
          </a:ln>
        </p:spPr>
      </p:pic>
      <p:pic>
        <p:nvPicPr>
          <p:cNvPr id="193" name="Google Shape;193;g3271783fc19_0_104"/>
          <p:cNvPicPr preferRelativeResize="0"/>
          <p:nvPr/>
        </p:nvPicPr>
        <p:blipFill rotWithShape="1">
          <a:blip r:embed="rId6">
            <a:alphaModFix/>
          </a:blip>
          <a:srcRect b="0" l="0" r="0" t="0"/>
          <a:stretch/>
        </p:blipFill>
        <p:spPr>
          <a:xfrm rot="5400000">
            <a:off x="9288343" y="5088647"/>
            <a:ext cx="1159114" cy="2378242"/>
          </a:xfrm>
          <a:prstGeom prst="rect">
            <a:avLst/>
          </a:prstGeom>
          <a:noFill/>
          <a:ln>
            <a:noFill/>
          </a:ln>
        </p:spPr>
      </p:pic>
      <p:pic>
        <p:nvPicPr>
          <p:cNvPr descr="A picture containing drawing&#10;&#10;Description automatically generated" id="194" name="Google Shape;194;g3271783fc19_0_104"/>
          <p:cNvPicPr preferRelativeResize="0"/>
          <p:nvPr/>
        </p:nvPicPr>
        <p:blipFill rotWithShape="1">
          <a:blip r:embed="rId7">
            <a:alphaModFix/>
          </a:blip>
          <a:srcRect b="0" l="0" r="0" t="0"/>
          <a:stretch/>
        </p:blipFill>
        <p:spPr>
          <a:xfrm>
            <a:off x="-1" y="6000228"/>
            <a:ext cx="3431133" cy="857775"/>
          </a:xfrm>
          <a:prstGeom prst="rect">
            <a:avLst/>
          </a:prstGeom>
          <a:noFill/>
          <a:ln>
            <a:noFill/>
          </a:ln>
        </p:spPr>
      </p:pic>
      <p:pic>
        <p:nvPicPr>
          <p:cNvPr id="195" name="Google Shape;195;g3271783fc19_0_104"/>
          <p:cNvPicPr preferRelativeResize="0"/>
          <p:nvPr/>
        </p:nvPicPr>
        <p:blipFill>
          <a:blip r:embed="rId8">
            <a:alphaModFix/>
          </a:blip>
          <a:stretch>
            <a:fillRect/>
          </a:stretch>
        </p:blipFill>
        <p:spPr>
          <a:xfrm>
            <a:off x="4422000" y="1503522"/>
            <a:ext cx="6466575" cy="40416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1000"/>
                                        <p:tgtEl>
                                          <p:spTgt spid="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1000"/>
                                        <p:tgtEl>
                                          <p:spTgt spid="18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2020-04-30T07:52:47Z</dcterms:created>
  <dc:creator>Aditi  Rajani</dc:creator>
</cp:coreProperties>
</file>